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8" r:id="rId3"/>
    <p:sldMasterId id="2147483659"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797675" cy="9926625"/>
  <p:embeddedFontLst>
    <p:embeddedFont>
      <p:font typeface="Ubuntu Light"/>
      <p:regular r:id="rId33"/>
      <p:bold r:id="rId34"/>
      <p:italic r:id="rId35"/>
      <p:boldItalic r:id="rId36"/>
    </p:embeddedFont>
    <p:embeddedFont>
      <p:font typeface="Ubuntu"/>
      <p:regular r:id="rId37"/>
      <p:bold r:id="rId38"/>
      <p:italic r:id="rId39"/>
      <p:boldItalic r:id="rId40"/>
    </p:embeddedFont>
    <p:embeddedFont>
      <p:font typeface="Source Sans Pro"/>
      <p:regular r:id="rId41"/>
      <p:bold r:id="rId42"/>
      <p:italic r:id="rId43"/>
      <p:boldItalic r:id="rId44"/>
    </p:embeddedFont>
    <p:embeddedFont>
      <p:font typeface="Open Sans Light"/>
      <p:regular r:id="rId45"/>
      <p:bold r:id="rId46"/>
      <p:italic r:id="rId47"/>
      <p:boldItalic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Ubuntu-boldItalic.fntdata"/><Relationship Id="rId42" Type="http://schemas.openxmlformats.org/officeDocument/2006/relationships/font" Target="fonts/SourceSansPro-bold.fntdata"/><Relationship Id="rId41" Type="http://schemas.openxmlformats.org/officeDocument/2006/relationships/font" Target="fonts/SourceSansPro-regular.fntdata"/><Relationship Id="rId44" Type="http://schemas.openxmlformats.org/officeDocument/2006/relationships/font" Target="fonts/SourceSansPro-boldItalic.fntdata"/><Relationship Id="rId43" Type="http://schemas.openxmlformats.org/officeDocument/2006/relationships/font" Target="fonts/SourceSansPro-italic.fntdata"/><Relationship Id="rId46" Type="http://schemas.openxmlformats.org/officeDocument/2006/relationships/font" Target="fonts/OpenSansLight-bold.fntdata"/><Relationship Id="rId45" Type="http://schemas.openxmlformats.org/officeDocument/2006/relationships/font" Target="fonts/OpenSansLight-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48" Type="http://schemas.openxmlformats.org/officeDocument/2006/relationships/font" Target="fonts/OpenSansLight-boldItalic.fntdata"/><Relationship Id="rId47" Type="http://schemas.openxmlformats.org/officeDocument/2006/relationships/font" Target="fonts/OpenSansLight-italic.fntdata"/><Relationship Id="rId49" Type="http://schemas.openxmlformats.org/officeDocument/2006/relationships/font" Target="fonts/OpenSans-regular.fnt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font" Target="fonts/UbuntuLight-regular.fntdata"/><Relationship Id="rId32" Type="http://schemas.openxmlformats.org/officeDocument/2006/relationships/slide" Target="slides/slide26.xml"/><Relationship Id="rId35" Type="http://schemas.openxmlformats.org/officeDocument/2006/relationships/font" Target="fonts/UbuntuLight-italic.fntdata"/><Relationship Id="rId34" Type="http://schemas.openxmlformats.org/officeDocument/2006/relationships/font" Target="fonts/UbuntuLight-bold.fntdata"/><Relationship Id="rId37" Type="http://schemas.openxmlformats.org/officeDocument/2006/relationships/font" Target="fonts/Ubuntu-regular.fntdata"/><Relationship Id="rId36" Type="http://schemas.openxmlformats.org/officeDocument/2006/relationships/font" Target="fonts/UbuntuLight-boldItalic.fntdata"/><Relationship Id="rId39" Type="http://schemas.openxmlformats.org/officeDocument/2006/relationships/font" Target="fonts/Ubuntu-italic.fntdata"/><Relationship Id="rId38" Type="http://schemas.openxmlformats.org/officeDocument/2006/relationships/font" Target="fonts/Ubuntu-bold.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OpenSans-italic.fntdata"/><Relationship Id="rId50" Type="http://schemas.openxmlformats.org/officeDocument/2006/relationships/font" Target="fonts/OpenSans-bold.fntdata"/><Relationship Id="rId52" Type="http://schemas.openxmlformats.org/officeDocument/2006/relationships/font" Target="fonts/OpenSans-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8" cy="496332"/>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2" y="0"/>
            <a:ext cx="2945658" cy="496332"/>
          </a:xfrm>
          <a:prstGeom prst="rect">
            <a:avLst/>
          </a:prstGeom>
          <a:noFill/>
          <a:ln>
            <a:noFill/>
          </a:ln>
        </p:spPr>
        <p:txBody>
          <a:bodyPr anchorCtr="0" anchor="t" bIns="91425" lIns="91425" spcFirstLastPara="1" rIns="91425" wrap="square" tIns="91425"/>
          <a:lstStyle>
            <a:lvl1pPr lvl="0" marR="0" rtl="0" algn="r">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7"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2"/>
            <a:ext cx="2945658" cy="496332"/>
          </a:xfrm>
          <a:prstGeom prst="rect">
            <a:avLst/>
          </a:prstGeom>
          <a:noFill/>
          <a:ln>
            <a:noFill/>
          </a:ln>
        </p:spPr>
        <p:txBody>
          <a:bodyPr anchorCtr="0" anchor="b" bIns="91425" lIns="91425" spcFirstLastPara="1" rIns="91425" wrap="square" tIns="91425"/>
          <a:lstStyle>
            <a:lvl1pPr lvl="0" marR="0" rtl="0" algn="l">
              <a:lnSpc>
                <a:spcPct val="100000"/>
              </a:lnSpc>
              <a:spcBef>
                <a:spcPts val="0"/>
              </a:spcBef>
              <a:spcAft>
                <a:spcPts val="0"/>
              </a:spcAft>
              <a:buClr>
                <a:schemeClr val="dk1"/>
              </a:buClr>
              <a:buSzPts val="12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2" y="9428582"/>
            <a:ext cx="2945658" cy="496332"/>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a/docebo.com/file/d/0B1b34gOEM7Nrd1dLWlFBLVUxT1U/view?usp=sharing" TargetMode="External"/><Relationship Id="rId3" Type="http://schemas.openxmlformats.org/officeDocument/2006/relationships/hyperlink" Target="https://drive.google.com/file/d/0B1b34gOEM7Nrc1liMDFRSGFnQkE/view?usp=sharing" TargetMode="External"/><Relationship Id="rId4" Type="http://schemas.openxmlformats.org/officeDocument/2006/relationships/hyperlink" Target="https://drive.google.com/file/d/0B-v1HXfWpyy_dEVVU2phMzZJd00/view?usp=shar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 name="Shape 46"/>
        <p:cNvGrpSpPr/>
        <p:nvPr/>
      </p:nvGrpSpPr>
      <p:grpSpPr>
        <a:xfrm>
          <a:off x="0" y="0"/>
          <a:ext cx="0" cy="0"/>
          <a:chOff x="0" y="0"/>
          <a:chExt cx="0" cy="0"/>
        </a:xfrm>
      </p:grpSpPr>
      <p:sp>
        <p:nvSpPr>
          <p:cNvPr id="47" name="Google Shape;47;p1:notes"/>
          <p:cNvSpPr/>
          <p:nvPr>
            <p:ph idx="2" type="sldImg"/>
          </p:nvPr>
        </p:nvSpPr>
        <p:spPr>
          <a:xfrm>
            <a:off x="90487"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 name="Google Shape;48;p1: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9" name="Google Shape;49;p1:notes"/>
          <p:cNvSpPr txBox="1"/>
          <p:nvPr>
            <p:ph idx="12" type="sldNum"/>
          </p:nvPr>
        </p:nvSpPr>
        <p:spPr>
          <a:xfrm>
            <a:off x="3850442" y="9428582"/>
            <a:ext cx="2945658" cy="496332"/>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p10: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10: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Gamification, microlearning, coaching, user generated content, centralized searchable content</a:t>
            </a:r>
            <a:endParaRPr/>
          </a:p>
        </p:txBody>
      </p:sp>
      <p:sp>
        <p:nvSpPr>
          <p:cNvPr id="124" name="Google Shape;124;p10: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p11: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11: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Gamification, microlearning, coaching, user generated content, centralized searchable content</a:t>
            </a:r>
            <a:endParaRPr/>
          </a:p>
        </p:txBody>
      </p:sp>
      <p:sp>
        <p:nvSpPr>
          <p:cNvPr id="134" name="Google Shape;134;p11: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p12: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12: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Fast onboarding </a:t>
            </a:r>
            <a:r>
              <a:rPr lang="en-US" sz="1100">
                <a:latin typeface="Open Sans"/>
                <a:ea typeface="Open Sans"/>
                <a:cs typeface="Open Sans"/>
                <a:sym typeface="Open Sans"/>
              </a:rPr>
              <a:t>(e.g. hi-tech companies, retail) - </a:t>
            </a:r>
            <a:r>
              <a:rPr lang="en-US" sz="1100" u="sng">
                <a:solidFill>
                  <a:schemeClr val="hlink"/>
                </a:solidFill>
                <a:latin typeface="Open Sans"/>
                <a:ea typeface="Open Sans"/>
                <a:cs typeface="Open Sans"/>
                <a:sym typeface="Open Sans"/>
                <a:hlinkClick r:id="rId2"/>
              </a:rPr>
              <a:t>see whitepaper here</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are growing very fast and need to onboard at the speed of our growth. Our experts are too busy for training, but nobody has their knowledge. Training content is fragmented. We need a scalable onboarding machine</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Sales Enablement </a:t>
            </a:r>
            <a:r>
              <a:rPr lang="en-US" sz="1100">
                <a:latin typeface="Open Sans"/>
                <a:ea typeface="Open Sans"/>
                <a:cs typeface="Open Sans"/>
                <a:sym typeface="Open Sans"/>
              </a:rPr>
              <a:t>(e.g. hi-tech companies) - </a:t>
            </a:r>
            <a:r>
              <a:rPr lang="en-US" sz="1100" u="sng">
                <a:solidFill>
                  <a:schemeClr val="hlink"/>
                </a:solidFill>
                <a:latin typeface="Open Sans"/>
                <a:ea typeface="Open Sans"/>
                <a:cs typeface="Open Sans"/>
                <a:sym typeface="Open Sans"/>
                <a:hlinkClick r:id="rId3"/>
              </a:rPr>
              <a:t>see whitepaper here</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need a system to enable our sales to scale and provides them with continuous learning opportunities</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Partners Channel Enablement </a:t>
            </a:r>
            <a:r>
              <a:rPr lang="en-US" sz="1100">
                <a:latin typeface="Open Sans"/>
                <a:ea typeface="Open Sans"/>
                <a:cs typeface="Open Sans"/>
                <a:sym typeface="Open Sans"/>
              </a:rPr>
              <a:t>(e.g. product companies, retail) - </a:t>
            </a:r>
            <a:r>
              <a:rPr lang="en-US" sz="1100" u="sng">
                <a:solidFill>
                  <a:schemeClr val="hlink"/>
                </a:solidFill>
                <a:latin typeface="Open Sans"/>
                <a:ea typeface="Open Sans"/>
                <a:cs typeface="Open Sans"/>
                <a:sym typeface="Open Sans"/>
                <a:hlinkClick r:id="rId4"/>
              </a:rPr>
              <a:t>see whitepaper here</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need to train and keep engaged our partners to make them successful</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Customer Enablement </a:t>
            </a:r>
            <a:r>
              <a:rPr lang="en-US" sz="1100">
                <a:latin typeface="Open Sans"/>
                <a:ea typeface="Open Sans"/>
                <a:cs typeface="Open Sans"/>
                <a:sym typeface="Open Sans"/>
              </a:rPr>
              <a:t>(e.g. software product companies)</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want to ensure our customers’ success - through our product - and reduce customer churn</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Increase value of membership </a:t>
            </a:r>
            <a:r>
              <a:rPr lang="en-US" sz="1100">
                <a:latin typeface="Open Sans"/>
                <a:ea typeface="Open Sans"/>
                <a:cs typeface="Open Sans"/>
                <a:sym typeface="Open Sans"/>
              </a:rPr>
              <a:t>(e.g. professional associations)</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want to add more value to our members by providing them with training opportunities</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Achieving and maintaining compliance </a:t>
            </a:r>
            <a:r>
              <a:rPr lang="en-US" sz="1100">
                <a:latin typeface="Open Sans"/>
                <a:ea typeface="Open Sans"/>
                <a:cs typeface="Open Sans"/>
                <a:sym typeface="Open Sans"/>
              </a:rPr>
              <a:t>(e.g. pharma, healthcare or manufacturing)</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We want ensure that our employees know what is necessary to do their jobs and achieve compliance</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Open Sans"/>
              <a:buNone/>
            </a:pPr>
            <a:r>
              <a:rPr b="1" lang="en-US" sz="1100">
                <a:latin typeface="Open Sans"/>
                <a:ea typeface="Open Sans"/>
                <a:cs typeface="Open Sans"/>
                <a:sym typeface="Open Sans"/>
              </a:rPr>
              <a:t>Reach uniform, consistent customer experience across stores</a:t>
            </a:r>
            <a:r>
              <a:rPr lang="en-US" sz="1100">
                <a:latin typeface="Open Sans"/>
                <a:ea typeface="Open Sans"/>
                <a:cs typeface="Open Sans"/>
                <a:sym typeface="Open Sans"/>
              </a:rPr>
              <a:t> (e.g. retail) </a:t>
            </a:r>
            <a:endParaRPr/>
          </a:p>
          <a:p>
            <a:pPr indent="0" lvl="0" marL="0" rtl="0" algn="l">
              <a:lnSpc>
                <a:spcPct val="100000"/>
              </a:lnSpc>
              <a:spcBef>
                <a:spcPts val="0"/>
              </a:spcBef>
              <a:spcAft>
                <a:spcPts val="0"/>
              </a:spcAft>
              <a:buClr>
                <a:schemeClr val="dk1"/>
              </a:buClr>
              <a:buSzPts val="1100"/>
              <a:buFont typeface="Open Sans"/>
              <a:buNone/>
            </a:pPr>
            <a:r>
              <a:rPr lang="en-US" sz="1100">
                <a:latin typeface="Open Sans"/>
                <a:ea typeface="Open Sans"/>
                <a:cs typeface="Open Sans"/>
                <a:sym typeface="Open Sans"/>
              </a:rPr>
              <a:t>Train a distributed workforce across worldwide stores. </a:t>
            </a:r>
            <a:r>
              <a:rPr lang="en-US" sz="1100">
                <a:solidFill>
                  <a:srgbClr val="434343"/>
                </a:solidFill>
                <a:latin typeface="Open Sans"/>
                <a:ea typeface="Open Sans"/>
                <a:cs typeface="Open Sans"/>
                <a:sym typeface="Open Sans"/>
              </a:rPr>
              <a:t>Fast onboarding because of high turnover. Achieve current and complete product information</a:t>
            </a:r>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100"/>
              <a:buFont typeface="Calibri"/>
              <a:buNone/>
            </a:pPr>
            <a:r>
              <a:t/>
            </a:r>
            <a:endParaRPr sz="1100">
              <a:latin typeface="Open Sans"/>
              <a:ea typeface="Open Sans"/>
              <a:cs typeface="Open Sans"/>
              <a:sym typeface="Open Sans"/>
            </a:endParaRPr>
          </a:p>
          <a:p>
            <a:pPr indent="0" lvl="0" marL="0" rtl="0" algn="l">
              <a:lnSpc>
                <a:spcPct val="100000"/>
              </a:lnSpc>
              <a:spcBef>
                <a:spcPts val="0"/>
              </a:spcBef>
              <a:spcAft>
                <a:spcPts val="0"/>
              </a:spcAft>
              <a:buClr>
                <a:schemeClr val="dk1"/>
              </a:buClr>
              <a:buSzPts val="1200"/>
              <a:buFont typeface="Calibri"/>
              <a:buNone/>
            </a:pPr>
            <a:r>
              <a:t/>
            </a:r>
            <a:endParaRPr/>
          </a:p>
        </p:txBody>
      </p:sp>
      <p:sp>
        <p:nvSpPr>
          <p:cNvPr id="144" name="Google Shape;144;p12: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p13: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13: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51" name="Google Shape;151;p13: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p1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en-US" sz="1100">
                <a:solidFill>
                  <a:schemeClr val="dk1"/>
                </a:solidFill>
                <a:latin typeface="Source Sans Pro"/>
                <a:ea typeface="Source Sans Pro"/>
                <a:cs typeface="Source Sans Pro"/>
                <a:sym typeface="Source Sans Pro"/>
              </a:rPr>
              <a:t>LEARN</a:t>
            </a:r>
            <a:endParaRPr b="1" sz="1100">
              <a:solidFill>
                <a:schemeClr val="dk1"/>
              </a:solidFill>
              <a:latin typeface="Source Sans Pro"/>
              <a:ea typeface="Source Sans Pro"/>
              <a:cs typeface="Source Sans Pro"/>
              <a:sym typeface="Source Sans Pro"/>
            </a:endParaRPr>
          </a:p>
          <a:p>
            <a:pPr indent="0" lvl="0" marL="0" rtl="0" algn="l">
              <a:lnSpc>
                <a:spcPct val="100000"/>
              </a:lnSpc>
              <a:spcBef>
                <a:spcPts val="0"/>
              </a:spcBef>
              <a:spcAft>
                <a:spcPts val="0"/>
              </a:spcAft>
              <a:buClr>
                <a:srgbClr val="000000"/>
              </a:buClr>
              <a:buSzPts val="900"/>
              <a:buFont typeface="Arial"/>
              <a:buNone/>
            </a:pPr>
            <a:r>
              <a:rPr lang="en-US" sz="1000">
                <a:solidFill>
                  <a:srgbClr val="434343"/>
                </a:solidFill>
                <a:latin typeface="Open Sans Light"/>
                <a:ea typeface="Open Sans Light"/>
                <a:cs typeface="Open Sans Light"/>
                <a:sym typeface="Open Sans Light"/>
              </a:rPr>
              <a:t>A Learning Management System (LMS) that covers a wide variety of use cases and adapts to different audiences. Docebo Learn powers your onboarding efforts, ignites employee growth, increases individual and organizational performance and helps organizations retain top talent. Centralize and organize courses and learning paths, distribute </a:t>
            </a:r>
            <a:r>
              <a:rPr lang="en-US" sz="1000" u="sng">
                <a:solidFill>
                  <a:srgbClr val="434343"/>
                </a:solidFill>
                <a:latin typeface="Open Sans Light"/>
                <a:ea typeface="Open Sans Light"/>
                <a:cs typeface="Open Sans Light"/>
                <a:sym typeface="Open Sans Light"/>
              </a:rPr>
              <a:t>and</a:t>
            </a:r>
            <a:r>
              <a:rPr lang="en-US" sz="1000">
                <a:solidFill>
                  <a:srgbClr val="434343"/>
                </a:solidFill>
                <a:latin typeface="Open Sans Light"/>
                <a:ea typeface="Open Sans Light"/>
                <a:cs typeface="Open Sans Light"/>
                <a:sym typeface="Open Sans Light"/>
              </a:rPr>
              <a:t> manage online and instructor-led courses, track retraining and certifications, analyze and measure results with dashboards and custom analytics.</a:t>
            </a:r>
            <a:br>
              <a:rPr lang="en-US" sz="1000">
                <a:solidFill>
                  <a:srgbClr val="434343"/>
                </a:solidFill>
                <a:latin typeface="Ubuntu Light"/>
                <a:ea typeface="Ubuntu Light"/>
                <a:cs typeface="Ubuntu Light"/>
                <a:sym typeface="Ubuntu Light"/>
              </a:rPr>
            </a:br>
            <a:endParaRPr sz="1000">
              <a:solidFill>
                <a:srgbClr val="434343"/>
              </a:solidFill>
              <a:latin typeface="Ubuntu Light"/>
              <a:ea typeface="Ubuntu Light"/>
              <a:cs typeface="Ubuntu Light"/>
              <a:sym typeface="Ubuntu Light"/>
            </a:endParaRPr>
          </a:p>
          <a:p>
            <a:pPr indent="0" lvl="0" marL="0" rtl="0" algn="l">
              <a:lnSpc>
                <a:spcPct val="115000"/>
              </a:lnSpc>
              <a:spcBef>
                <a:spcPts val="0"/>
              </a:spcBef>
              <a:spcAft>
                <a:spcPts val="0"/>
              </a:spcAft>
              <a:buClr>
                <a:srgbClr val="000000"/>
              </a:buClr>
              <a:buSzPts val="1100"/>
              <a:buFont typeface="Arial"/>
              <a:buNone/>
            </a:pPr>
            <a:r>
              <a:rPr b="1" lang="en-US" sz="1100">
                <a:solidFill>
                  <a:srgbClr val="434343"/>
                </a:solidFill>
                <a:latin typeface="Ubuntu"/>
                <a:ea typeface="Ubuntu"/>
                <a:cs typeface="Ubuntu"/>
                <a:sym typeface="Ubuntu"/>
              </a:rPr>
              <a:t>COACH AND SHARE</a:t>
            </a:r>
            <a:endParaRPr b="1" sz="1100">
              <a:solidFill>
                <a:srgbClr val="434343"/>
              </a:solidFill>
              <a:latin typeface="Ubuntu"/>
              <a:ea typeface="Ubuntu"/>
              <a:cs typeface="Ubuntu"/>
              <a:sym typeface="Ubuntu"/>
            </a:endParaRPr>
          </a:p>
          <a:p>
            <a:pPr indent="0" lvl="0" marL="0" rtl="0" algn="l">
              <a:lnSpc>
                <a:spcPct val="115000"/>
              </a:lnSpc>
              <a:spcBef>
                <a:spcPts val="0"/>
              </a:spcBef>
              <a:spcAft>
                <a:spcPts val="0"/>
              </a:spcAft>
              <a:buClr>
                <a:srgbClr val="000000"/>
              </a:buClr>
              <a:buSzPts val="1100"/>
              <a:buFont typeface="Arial"/>
              <a:buNone/>
            </a:pPr>
            <a:r>
              <a:rPr lang="en-US" sz="1000">
                <a:solidFill>
                  <a:schemeClr val="dk1"/>
                </a:solidFill>
                <a:latin typeface="Open Sans Light"/>
                <a:ea typeface="Open Sans Light"/>
                <a:cs typeface="Open Sans Light"/>
                <a:sym typeface="Open Sans Light"/>
              </a:rPr>
              <a:t>Implement the 70:20:10 learning framework. Go beyond formal learning, which accounts for just a fraction of actual learning at work. </a:t>
            </a:r>
            <a:br>
              <a:rPr lang="en-US" sz="1000">
                <a:solidFill>
                  <a:schemeClr val="dk1"/>
                </a:solidFill>
                <a:latin typeface="Open Sans Light"/>
                <a:ea typeface="Open Sans Light"/>
                <a:cs typeface="Open Sans Light"/>
                <a:sym typeface="Open Sans Light"/>
              </a:rPr>
            </a:br>
            <a:r>
              <a:rPr lang="en-US" sz="1000">
                <a:solidFill>
                  <a:schemeClr val="dk1"/>
                </a:solidFill>
                <a:latin typeface="Open Sans Light"/>
                <a:ea typeface="Open Sans Light"/>
                <a:cs typeface="Open Sans Light"/>
                <a:sym typeface="Open Sans Light"/>
              </a:rPr>
              <a:t>Learn within the flow of work. Ask questions and get answers from your SMEs, capture user-generated knowledge and share it across the organization while creating a culture that rewards top contributors. Organizations that support social learning are 5x more likely to attract top talent, 4x more likely to positively respond to changes, 2x more likely to improve employee motivation.</a:t>
            </a:r>
            <a:endParaRPr sz="1000">
              <a:solidFill>
                <a:schemeClr val="dk1"/>
              </a:solidFill>
              <a:latin typeface="Open Sans Light"/>
              <a:ea typeface="Open Sans Light"/>
              <a:cs typeface="Open Sans Light"/>
              <a:sym typeface="Open Sans Light"/>
            </a:endParaRPr>
          </a:p>
          <a:p>
            <a:pPr indent="0" lvl="0" marL="0" rtl="0" algn="l">
              <a:lnSpc>
                <a:spcPct val="115000"/>
              </a:lnSpc>
              <a:spcBef>
                <a:spcPts val="0"/>
              </a:spcBef>
              <a:spcAft>
                <a:spcPts val="0"/>
              </a:spcAft>
              <a:buClr>
                <a:srgbClr val="000000"/>
              </a:buClr>
              <a:buSzPts val="1100"/>
              <a:buFont typeface="Arial"/>
              <a:buNone/>
            </a:pPr>
            <a:r>
              <a:t/>
            </a:r>
            <a:endParaRPr sz="1000">
              <a:solidFill>
                <a:schemeClr val="dk1"/>
              </a:solidFill>
              <a:latin typeface="Open Sans Light"/>
              <a:ea typeface="Open Sans Light"/>
              <a:cs typeface="Open Sans Light"/>
              <a:sym typeface="Open Sans Light"/>
            </a:endParaRPr>
          </a:p>
          <a:p>
            <a:pPr indent="0" lvl="0" marL="0" rtl="0" algn="l">
              <a:lnSpc>
                <a:spcPct val="115000"/>
              </a:lnSpc>
              <a:spcBef>
                <a:spcPts val="0"/>
              </a:spcBef>
              <a:spcAft>
                <a:spcPts val="0"/>
              </a:spcAft>
              <a:buClr>
                <a:srgbClr val="000000"/>
              </a:buClr>
              <a:buSzPts val="1100"/>
              <a:buFont typeface="Arial"/>
              <a:buNone/>
            </a:pPr>
            <a:r>
              <a:rPr b="1" lang="en-US" sz="1000">
                <a:solidFill>
                  <a:schemeClr val="dk1"/>
                </a:solidFill>
                <a:latin typeface="Open Sans"/>
                <a:ea typeface="Open Sans"/>
                <a:cs typeface="Open Sans"/>
                <a:sym typeface="Open Sans"/>
              </a:rPr>
              <a:t>AI ENGINE </a:t>
            </a:r>
            <a:endParaRPr b="1" sz="10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r>
              <a:t/>
            </a:r>
            <a:endParaRPr b="1" sz="10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r>
              <a:rPr b="1" lang="en-US" sz="1000">
                <a:solidFill>
                  <a:schemeClr val="dk1"/>
                </a:solidFill>
                <a:latin typeface="Open Sans"/>
                <a:ea typeface="Open Sans"/>
                <a:cs typeface="Open Sans"/>
                <a:sym typeface="Open Sans"/>
              </a:rPr>
              <a:t>The core of our technology. AI as an engine, made of algorithms that will eventually drive all areas of the platform</a:t>
            </a:r>
            <a:endParaRPr b="1" sz="10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r>
              <a:rPr b="1" lang="en-US" sz="1100">
                <a:latin typeface="Open Sans"/>
                <a:ea typeface="Open Sans"/>
                <a:cs typeface="Open Sans"/>
                <a:sym typeface="Open Sans"/>
              </a:rPr>
              <a:t>Say Hello to Artificial Intelligence-Powered Enterprise Learning</a:t>
            </a:r>
            <a:endParaRPr b="1" sz="1100">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r>
              <a:rPr lang="en-US" sz="1100">
                <a:latin typeface="Open Sans"/>
                <a:ea typeface="Open Sans"/>
                <a:cs typeface="Open Sans"/>
                <a:sym typeface="Open Sans"/>
              </a:rPr>
              <a:t>This new release lays the foundation for a seismic shift in the way enterprises deploy and manage their learning programs, internally and across the extended enterprise, and is designed to deliver automated and personalized learning – at scale. </a:t>
            </a:r>
            <a:endParaRPr sz="1100">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r>
              <a:rPr lang="en-US" sz="1100">
                <a:latin typeface="Open Sans"/>
                <a:ea typeface="Open Sans"/>
                <a:cs typeface="Open Sans"/>
                <a:sym typeface="Open Sans"/>
              </a:rPr>
              <a:t>Borne from learning-specific AI algorithms fueled by a powerful combination of machine learning, deep learning and natural language processing, Docebo’s vision to bring to market an AI platform specifically designed for the L&amp;D market starts now. </a:t>
            </a:r>
            <a:endParaRPr b="1" sz="1000">
              <a:solidFill>
                <a:schemeClr val="dk1"/>
              </a:solidFill>
              <a:latin typeface="Open Sans"/>
              <a:ea typeface="Open Sans"/>
              <a:cs typeface="Open Sans"/>
              <a:sym typeface="Open Sans"/>
            </a:endParaRPr>
          </a:p>
          <a:p>
            <a:pPr indent="0" lvl="0" marL="0" rtl="0" algn="l">
              <a:lnSpc>
                <a:spcPct val="115000"/>
              </a:lnSpc>
              <a:spcBef>
                <a:spcPts val="0"/>
              </a:spcBef>
              <a:spcAft>
                <a:spcPts val="0"/>
              </a:spcAft>
              <a:buClr>
                <a:srgbClr val="000000"/>
              </a:buClr>
              <a:buSzPts val="1100"/>
              <a:buFont typeface="Arial"/>
              <a:buNone/>
            </a:pPr>
            <a:br>
              <a:rPr lang="en-US" sz="1000">
                <a:solidFill>
                  <a:schemeClr val="dk1"/>
                </a:solidFill>
                <a:latin typeface="Open Sans Light"/>
                <a:ea typeface="Open Sans Light"/>
                <a:cs typeface="Open Sans Light"/>
                <a:sym typeface="Open Sans Light"/>
              </a:rPr>
            </a:br>
            <a:r>
              <a:rPr b="1" lang="en-US" sz="1100">
                <a:solidFill>
                  <a:schemeClr val="dk1"/>
                </a:solidFill>
                <a:latin typeface="Source Sans Pro"/>
                <a:ea typeface="Source Sans Pro"/>
                <a:cs typeface="Source Sans Pro"/>
                <a:sym typeface="Source Sans Pro"/>
              </a:rPr>
              <a:t>Extended Enterprise</a:t>
            </a:r>
            <a:endParaRPr b="1" sz="1100">
              <a:solidFill>
                <a:schemeClr val="dk1"/>
              </a:solidFill>
              <a:latin typeface="Source Sans Pro"/>
              <a:ea typeface="Source Sans Pro"/>
              <a:cs typeface="Source Sans Pro"/>
              <a:sym typeface="Source Sans Pro"/>
            </a:endParaRPr>
          </a:p>
          <a:p>
            <a:pPr indent="0" lvl="0" marL="0" rtl="0" algn="l">
              <a:lnSpc>
                <a:spcPct val="115000"/>
              </a:lnSpc>
              <a:spcBef>
                <a:spcPts val="0"/>
              </a:spcBef>
              <a:spcAft>
                <a:spcPts val="0"/>
              </a:spcAft>
              <a:buClr>
                <a:srgbClr val="000000"/>
              </a:buClr>
              <a:buSzPts val="1100"/>
              <a:buFont typeface="Arial"/>
              <a:buNone/>
            </a:pPr>
            <a:r>
              <a:rPr lang="en-US" sz="1100">
                <a:solidFill>
                  <a:schemeClr val="dk1"/>
                </a:solidFill>
                <a:latin typeface="Open Sans Light"/>
                <a:ea typeface="Open Sans Light"/>
                <a:cs typeface="Open Sans Light"/>
                <a:sym typeface="Open Sans Light"/>
              </a:rPr>
              <a:t>Extend your reach and train partners, customers and members.   Manage multiple domain/portals for different audiences with their own admins, branding and authentication.</a:t>
            </a:r>
            <a:br>
              <a:rPr lang="en-US" sz="1100">
                <a:solidFill>
                  <a:schemeClr val="dk1"/>
                </a:solidFill>
                <a:latin typeface="Open Sans Light"/>
                <a:ea typeface="Open Sans Light"/>
                <a:cs typeface="Open Sans Light"/>
                <a:sym typeface="Open Sans Light"/>
              </a:rPr>
            </a:br>
            <a:r>
              <a:rPr lang="en-US" sz="1100">
                <a:solidFill>
                  <a:schemeClr val="dk1"/>
                </a:solidFill>
                <a:latin typeface="Open Sans Light"/>
                <a:ea typeface="Open Sans Light"/>
                <a:cs typeface="Open Sans Light"/>
                <a:sym typeface="Open Sans Light"/>
              </a:rPr>
              <a:t>Keep your partners engaged, aligned with your brand and current with your products and services. Boost your customers’ adoption and renewal of your product. Increase the value of your membership programs by providing continuous learning opportunities and certification programs.</a:t>
            </a:r>
            <a:endParaRPr b="1" sz="1100">
              <a:solidFill>
                <a:schemeClr val="dk1"/>
              </a:solidFill>
              <a:latin typeface="Source Sans Pro"/>
              <a:ea typeface="Source Sans Pro"/>
              <a:cs typeface="Source Sans Pro"/>
              <a:sym typeface="Source Sans Pro"/>
            </a:endParaRPr>
          </a:p>
          <a:p>
            <a:pPr indent="0" lvl="0" marL="0" rtl="0" algn="l">
              <a:lnSpc>
                <a:spcPct val="115000"/>
              </a:lnSpc>
              <a:spcBef>
                <a:spcPts val="0"/>
              </a:spcBef>
              <a:spcAft>
                <a:spcPts val="0"/>
              </a:spcAft>
              <a:buClr>
                <a:srgbClr val="7F7F7F"/>
              </a:buClr>
              <a:buSzPts val="300"/>
              <a:buFont typeface="Open Sans"/>
              <a:buNone/>
            </a:pPr>
            <a:r>
              <a:t/>
            </a:r>
            <a:endParaRPr b="1" sz="1100">
              <a:solidFill>
                <a:schemeClr val="dk1"/>
              </a:solidFill>
              <a:latin typeface="Source Sans Pro"/>
              <a:ea typeface="Source Sans Pro"/>
              <a:cs typeface="Source Sans Pro"/>
              <a:sym typeface="Source Sans Pro"/>
            </a:endParaRPr>
          </a:p>
          <a:p>
            <a:pPr indent="0" lvl="0" marL="0" rtl="0" algn="l">
              <a:lnSpc>
                <a:spcPct val="100000"/>
              </a:lnSpc>
              <a:spcBef>
                <a:spcPts val="0"/>
              </a:spcBef>
              <a:spcAft>
                <a:spcPts val="0"/>
              </a:spcAft>
              <a:buClr>
                <a:srgbClr val="000000"/>
              </a:buClr>
              <a:buSzPts val="1100"/>
              <a:buFont typeface="Arial"/>
              <a:buNone/>
            </a:pPr>
            <a:r>
              <a:t/>
            </a:r>
            <a:endParaRPr sz="1200">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Open Sans"/>
              <a:buNone/>
            </a:pPr>
            <a:r>
              <a:t/>
            </a:r>
            <a:endParaRPr sz="1100">
              <a:solidFill>
                <a:schemeClr val="dk1"/>
              </a:solidFill>
              <a:latin typeface="Open Sans"/>
              <a:ea typeface="Open Sans"/>
              <a:cs typeface="Open Sans"/>
              <a:sym typeface="Open Sans"/>
            </a:endParaRPr>
          </a:p>
        </p:txBody>
      </p:sp>
      <p:sp>
        <p:nvSpPr>
          <p:cNvPr id="158" name="Google Shape;158;p14:notes"/>
          <p:cNvSpPr/>
          <p:nvPr>
            <p:ph idx="2" type="sldImg"/>
          </p:nvPr>
        </p:nvSpPr>
        <p:spPr>
          <a:xfrm>
            <a:off x="377649" y="744497"/>
            <a:ext cx="6042300" cy="3722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p15: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15: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178" name="Google Shape;178;p15: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p16: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16: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200"/>
              <a:buNone/>
            </a:pPr>
            <a:r>
              <a:rPr lang="en-US"/>
              <a:t>This is what Docebo is today</a:t>
            </a:r>
            <a:endParaRPr/>
          </a:p>
        </p:txBody>
      </p:sp>
      <p:sp>
        <p:nvSpPr>
          <p:cNvPr id="199" name="Google Shape;199;p16: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p17: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7: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209" name="Google Shape;209;p17: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p18: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18: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solidFill>
                  <a:srgbClr val="434343"/>
                </a:solidFill>
                <a:latin typeface="Open Sans"/>
                <a:ea typeface="Open Sans"/>
                <a:cs typeface="Open Sans"/>
                <a:sym typeface="Open Sans"/>
              </a:rPr>
              <a:t>Modern design, ultimate learning experience. </a:t>
            </a:r>
            <a:r>
              <a:rPr lang="en-US" sz="1100">
                <a:highlight>
                  <a:srgbClr val="FFFFFF"/>
                </a:highlight>
                <a:latin typeface="Open Sans Light"/>
                <a:ea typeface="Open Sans Light"/>
                <a:cs typeface="Open Sans Light"/>
                <a:sym typeface="Open Sans Light"/>
              </a:rPr>
              <a:t>Uncompromising attention to user experience, for both admins and learners. We invest most of our design efforts to increase engagement and adoption </a:t>
            </a:r>
            <a:endParaRPr sz="1100">
              <a:highlight>
                <a:srgbClr val="FFFFFF"/>
              </a:highlight>
              <a:latin typeface="Open Sans Light"/>
              <a:ea typeface="Open Sans Light"/>
              <a:cs typeface="Open Sans Light"/>
              <a:sym typeface="Open Sans Light"/>
            </a:endParaRPr>
          </a:p>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solidFill>
                  <a:srgbClr val="434343"/>
                </a:solidFill>
                <a:latin typeface="Open Sans"/>
                <a:ea typeface="Open Sans"/>
                <a:cs typeface="Open Sans"/>
                <a:sym typeface="Open Sans"/>
              </a:rPr>
              <a:t>Address formal, informal and social learning modalities</a:t>
            </a:r>
            <a:r>
              <a:rPr lang="en-US" sz="1100">
                <a:latin typeface="Open Sans Light"/>
                <a:ea typeface="Open Sans Light"/>
                <a:cs typeface="Open Sans Light"/>
                <a:sym typeface="Open Sans Light"/>
              </a:rPr>
              <a:t>, to facilitate and support how people learn in real life, at work.</a:t>
            </a:r>
            <a:r>
              <a:rPr lang="en-US" sz="1100">
                <a:solidFill>
                  <a:srgbClr val="434343"/>
                </a:solidFill>
                <a:latin typeface="Open Sans Light"/>
                <a:ea typeface="Open Sans Light"/>
                <a:cs typeface="Open Sans Light"/>
                <a:sym typeface="Open Sans Light"/>
              </a:rPr>
              <a:t>Formal learning accounts for a fraction of actual learning.</a:t>
            </a:r>
            <a:endParaRPr sz="1100">
              <a:solidFill>
                <a:srgbClr val="434343"/>
              </a:solidFill>
              <a:latin typeface="Open Sans Light"/>
              <a:ea typeface="Open Sans Light"/>
              <a:cs typeface="Open Sans Light"/>
              <a:sym typeface="Open Sans Light"/>
            </a:endParaRPr>
          </a:p>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solidFill>
                  <a:srgbClr val="434343"/>
                </a:solidFill>
                <a:latin typeface="Open Sans"/>
                <a:ea typeface="Open Sans"/>
                <a:cs typeface="Open Sans"/>
                <a:sym typeface="Open Sans"/>
              </a:rPr>
              <a:t>Scale as learning projects grow. </a:t>
            </a:r>
            <a:r>
              <a:rPr lang="en-US" sz="1100">
                <a:highlight>
                  <a:srgbClr val="FFFFFF"/>
                </a:highlight>
                <a:latin typeface="Open Sans Light"/>
                <a:ea typeface="Open Sans Light"/>
                <a:cs typeface="Open Sans Light"/>
                <a:sym typeface="Open Sans Light"/>
              </a:rPr>
              <a:t>Ability to scale at the speed of our customers' growth, as learning projects evolve to meet new business needs, both within and outside the 4 walls of the enterprise.</a:t>
            </a:r>
            <a:endParaRPr sz="1100">
              <a:highlight>
                <a:srgbClr val="FFFFFF"/>
              </a:highlight>
              <a:latin typeface="Open Sans Light"/>
              <a:ea typeface="Open Sans Light"/>
              <a:cs typeface="Open Sans Light"/>
              <a:sym typeface="Open Sans Light"/>
            </a:endParaRPr>
          </a:p>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solidFill>
                  <a:srgbClr val="434343"/>
                </a:solidFill>
                <a:latin typeface="Open Sans"/>
                <a:ea typeface="Open Sans"/>
                <a:cs typeface="Open Sans"/>
                <a:sym typeface="Open Sans"/>
              </a:rPr>
              <a:t>Highly flexible, limitless configurability.</a:t>
            </a:r>
            <a:r>
              <a:rPr lang="en-US" sz="1100">
                <a:solidFill>
                  <a:srgbClr val="434343"/>
                </a:solidFill>
                <a:latin typeface="Open Sans Light"/>
                <a:ea typeface="Open Sans Light"/>
                <a:cs typeface="Open Sans Light"/>
                <a:sym typeface="Open Sans Light"/>
              </a:rPr>
              <a:t> </a:t>
            </a:r>
            <a:r>
              <a:rPr lang="en-US" sz="1100">
                <a:highlight>
                  <a:srgbClr val="FFFFFF"/>
                </a:highlight>
                <a:latin typeface="Open Sans Light"/>
                <a:ea typeface="Open Sans Light"/>
                <a:cs typeface="Open Sans Light"/>
                <a:sym typeface="Open Sans Light"/>
              </a:rPr>
              <a:t>Covering a vast variety of use cases with a single platform, with an unique ability to adapt UI/U to different audiences with with different needs and learning styles</a:t>
            </a:r>
            <a:endParaRPr sz="1100">
              <a:highlight>
                <a:srgbClr val="FFFFFF"/>
              </a:highlight>
              <a:latin typeface="Open Sans Light"/>
              <a:ea typeface="Open Sans Light"/>
              <a:cs typeface="Open Sans Light"/>
              <a:sym typeface="Open Sans Light"/>
            </a:endParaRPr>
          </a:p>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highlight>
                  <a:srgbClr val="FFFFFF"/>
                </a:highlight>
                <a:latin typeface="Open Sans"/>
                <a:ea typeface="Open Sans"/>
                <a:cs typeface="Open Sans"/>
                <a:sym typeface="Open Sans"/>
              </a:rPr>
              <a:t>Extended enterprise </a:t>
            </a:r>
            <a:r>
              <a:rPr lang="en-US" sz="1100">
                <a:highlight>
                  <a:srgbClr val="FFFFFF"/>
                </a:highlight>
                <a:latin typeface="Open Sans Light"/>
                <a:ea typeface="Open Sans Light"/>
                <a:cs typeface="Open Sans Light"/>
                <a:sym typeface="Open Sans Light"/>
              </a:rPr>
              <a:t>- while most LMSs don’t take EE into account or provide basic EE capabilities as an afterthought, we have redesigned Docebo 4 years ago to cater to the needs of your . e.g. every single new feature we release has a EE component. </a:t>
            </a:r>
            <a:endParaRPr sz="1100">
              <a:highlight>
                <a:srgbClr val="FFFFFF"/>
              </a:highlight>
              <a:latin typeface="Open Sans Light"/>
              <a:ea typeface="Open Sans Light"/>
              <a:cs typeface="Open Sans Light"/>
              <a:sym typeface="Open Sans Light"/>
            </a:endParaRPr>
          </a:p>
          <a:p>
            <a:pPr indent="-298450" lvl="0" marL="457200" rtl="0" algn="l">
              <a:lnSpc>
                <a:spcPct val="115000"/>
              </a:lnSpc>
              <a:spcBef>
                <a:spcPts val="0"/>
              </a:spcBef>
              <a:spcAft>
                <a:spcPts val="0"/>
              </a:spcAft>
              <a:buClr>
                <a:schemeClr val="dk1"/>
              </a:buClr>
              <a:buSzPts val="1100"/>
              <a:buFont typeface="Open Sans Light"/>
              <a:buAutoNum type="arabicPeriod"/>
            </a:pPr>
            <a:r>
              <a:rPr b="1" lang="en-US" sz="1100">
                <a:highlight>
                  <a:srgbClr val="FFFFFF"/>
                </a:highlight>
                <a:latin typeface="Open Sans"/>
                <a:ea typeface="Open Sans"/>
                <a:cs typeface="Open Sans"/>
                <a:sym typeface="Open Sans"/>
              </a:rPr>
              <a:t>Exclusive, deep focus on Learning </a:t>
            </a:r>
            <a:r>
              <a:rPr lang="en-US" sz="1100">
                <a:highlight>
                  <a:srgbClr val="FFFFFF"/>
                </a:highlight>
                <a:latin typeface="Open Sans Light"/>
                <a:ea typeface="Open Sans Light"/>
                <a:cs typeface="Open Sans Light"/>
                <a:sym typeface="Open Sans Light"/>
              </a:rPr>
              <a:t>e.g. vs Talent Management suites, where the learning component is often a result of an acquisition, an afterthought, or is just not a primary focus. Learning is simply our mission. End to end</a:t>
            </a:r>
            <a:endParaRPr sz="1100">
              <a:highlight>
                <a:srgbClr val="FFFFFF"/>
              </a:highlight>
              <a:latin typeface="Open Sans Light"/>
              <a:ea typeface="Open Sans Light"/>
              <a:cs typeface="Open Sans Light"/>
              <a:sym typeface="Open Sans Light"/>
            </a:endParaRPr>
          </a:p>
          <a:p>
            <a:pPr indent="-298450" lvl="0" marL="457200" rtl="0" algn="l">
              <a:lnSpc>
                <a:spcPct val="115000"/>
              </a:lnSpc>
              <a:spcBef>
                <a:spcPts val="0"/>
              </a:spcBef>
              <a:spcAft>
                <a:spcPts val="0"/>
              </a:spcAft>
              <a:buSzPts val="1100"/>
              <a:buFont typeface="Open Sans Light"/>
              <a:buAutoNum type="arabicPeriod"/>
            </a:pPr>
            <a:r>
              <a:rPr b="1" lang="en-US" sz="1100">
                <a:solidFill>
                  <a:srgbClr val="000000"/>
                </a:solidFill>
                <a:latin typeface="Open Sans"/>
                <a:ea typeface="Open Sans"/>
                <a:cs typeface="Open Sans"/>
                <a:sym typeface="Open Sans"/>
              </a:rPr>
              <a:t>30+ Productized Integrations, Rest APIs</a:t>
            </a:r>
            <a:r>
              <a:rPr lang="en-US" sz="1100">
                <a:solidFill>
                  <a:srgbClr val="000000"/>
                </a:solidFill>
                <a:latin typeface="Open Sans Light"/>
                <a:ea typeface="Open Sans Light"/>
                <a:cs typeface="Open Sans Light"/>
                <a:sym typeface="Open Sans Light"/>
              </a:rPr>
              <a:t>. Learning is not an isolated exercise. We know that integrating your learning platform into your business system ecosystem truly enhances your learning strategy. Our 30+, off-the-shelf  integrations and REST API’s give our cstomers the ability to utilize integrations to maximize data flow between their HRIS, CRM (e.g. Salesforce) , web conferencing, authoring tools,  identity management systems and other vital components that can use learning data for higher impact on business. We are continuously developing new integrations and enriching our APIS. </a:t>
            </a:r>
            <a:r>
              <a:rPr lang="en-US" sz="1100" u="sng">
                <a:solidFill>
                  <a:srgbClr val="000000"/>
                </a:solidFill>
                <a:latin typeface="Open Sans Light"/>
                <a:ea typeface="Open Sans Light"/>
                <a:cs typeface="Open Sans Light"/>
                <a:sym typeface="Open Sans Light"/>
              </a:rPr>
              <a:t>Note for a picky tech buyer that asks about API</a:t>
            </a:r>
            <a:r>
              <a:rPr lang="en-US" sz="1100">
                <a:solidFill>
                  <a:srgbClr val="000000"/>
                </a:solidFill>
                <a:latin typeface="Open Sans Light"/>
                <a:ea typeface="Open Sans Light"/>
                <a:cs typeface="Open Sans Light"/>
                <a:sym typeface="Open Sans Light"/>
              </a:rPr>
              <a:t>:  our developers themselves  use our own apis to build functionalities. We use the same tech as Airbnb, Netflix, Amazon. Functionalities are delivered through microservices that connect each other via API</a:t>
            </a:r>
            <a:endParaRPr sz="1100">
              <a:solidFill>
                <a:srgbClr val="000000"/>
              </a:solidFill>
              <a:latin typeface="Open Sans Light"/>
              <a:ea typeface="Open Sans Light"/>
              <a:cs typeface="Open Sans Light"/>
              <a:sym typeface="Open Sans Light"/>
            </a:endParaRPr>
          </a:p>
          <a:p>
            <a:pPr indent="-298450" lvl="0" marL="457200" rtl="0" algn="l">
              <a:lnSpc>
                <a:spcPct val="115000"/>
              </a:lnSpc>
              <a:spcBef>
                <a:spcPts val="0"/>
              </a:spcBef>
              <a:spcAft>
                <a:spcPts val="0"/>
              </a:spcAft>
              <a:buClr>
                <a:srgbClr val="000000"/>
              </a:buClr>
              <a:buSzPts val="1100"/>
              <a:buFont typeface="Open Sans Light"/>
              <a:buAutoNum type="arabicPeriod"/>
            </a:pPr>
            <a:r>
              <a:rPr b="1" lang="en-US" sz="1100">
                <a:solidFill>
                  <a:srgbClr val="000000"/>
                </a:solidFill>
                <a:latin typeface="Open Sans"/>
                <a:ea typeface="Open Sans"/>
                <a:cs typeface="Open Sans"/>
                <a:sym typeface="Open Sans"/>
              </a:rPr>
              <a:t>White Label and publish your own mobile apps</a:t>
            </a:r>
            <a:r>
              <a:rPr lang="en-US" sz="1100">
                <a:solidFill>
                  <a:srgbClr val="000000"/>
                </a:solidFill>
                <a:latin typeface="Open Sans Light"/>
                <a:ea typeface="Open Sans Light"/>
                <a:cs typeface="Open Sans Light"/>
                <a:sym typeface="Open Sans Light"/>
              </a:rPr>
              <a:t>. Docebo’s mobile offline learning capabilities promote continuous, uninterrupted learning experiences for professionals on the go.  Docebo’s mobile infrastructure allows partner organizations to white label their mwobile application</a:t>
            </a:r>
            <a:endParaRPr sz="1100">
              <a:solidFill>
                <a:srgbClr val="000000"/>
              </a:solidFill>
              <a:latin typeface="Open Sans Light"/>
              <a:ea typeface="Open Sans Light"/>
              <a:cs typeface="Open Sans Light"/>
              <a:sym typeface="Open Sans Light"/>
            </a:endParaRPr>
          </a:p>
          <a:p>
            <a:pPr indent="0" lvl="0" marL="0" rtl="0" algn="l">
              <a:lnSpc>
                <a:spcPct val="115000"/>
              </a:lnSpc>
              <a:spcBef>
                <a:spcPts val="0"/>
              </a:spcBef>
              <a:spcAft>
                <a:spcPts val="0"/>
              </a:spcAft>
              <a:buSzPts val="1200"/>
              <a:buNone/>
            </a:pPr>
            <a:r>
              <a:rPr b="1" lang="en-US" sz="1100">
                <a:highlight>
                  <a:srgbClr val="FFFFFF"/>
                </a:highlight>
                <a:latin typeface="Open Sans"/>
                <a:ea typeface="Open Sans"/>
                <a:cs typeface="Open Sans"/>
                <a:sym typeface="Open Sans"/>
              </a:rPr>
              <a:t>Pace of innovation.</a:t>
            </a:r>
            <a:r>
              <a:rPr lang="en-US" sz="1100">
                <a:highlight>
                  <a:srgbClr val="FFFFFF"/>
                </a:highlight>
                <a:latin typeface="Open Sans Light"/>
                <a:ea typeface="Open Sans Light"/>
                <a:cs typeface="Open Sans Light"/>
                <a:sym typeface="Open Sans Light"/>
              </a:rPr>
              <a:t> Discover, adopt and implement the latest available technologies, releasing first to market, learner-centric technology at an unmatched pace in the industry.</a:t>
            </a:r>
            <a:endParaRPr sz="1100">
              <a:solidFill>
                <a:srgbClr val="000000"/>
              </a:solidFill>
              <a:latin typeface="Open Sans Light"/>
              <a:ea typeface="Open Sans Light"/>
              <a:cs typeface="Open Sans Light"/>
              <a:sym typeface="Open Sans Light"/>
            </a:endParaRPr>
          </a:p>
        </p:txBody>
      </p:sp>
      <p:sp>
        <p:nvSpPr>
          <p:cNvPr id="219" name="Google Shape;219;p18: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p19: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9: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t>Docebo is well recognized in the industry, drawing the attention of major analyst firms</a:t>
            </a:r>
            <a:endParaRPr/>
          </a:p>
          <a:p>
            <a:pPr indent="0" lvl="0" marL="0" rtl="0" algn="l">
              <a:lnSpc>
                <a:spcPct val="100000"/>
              </a:lnSpc>
              <a:spcBef>
                <a:spcPts val="0"/>
              </a:spcBef>
              <a:spcAft>
                <a:spcPts val="0"/>
              </a:spcAft>
              <a:buClr>
                <a:schemeClr val="dk1"/>
              </a:buClr>
              <a:buSzPts val="1100"/>
              <a:buFont typeface="Arial"/>
              <a:buNone/>
            </a:pPr>
            <a:r>
              <a:rPr lang="en-US"/>
              <a:t>There are hundreds of learning platforms in the market, </a:t>
            </a:r>
            <a:endParaRPr/>
          </a:p>
          <a:p>
            <a:pPr indent="0" lvl="0" marL="0" rtl="0" algn="l">
              <a:lnSpc>
                <a:spcPct val="100000"/>
              </a:lnSpc>
              <a:spcBef>
                <a:spcPts val="0"/>
              </a:spcBef>
              <a:spcAft>
                <a:spcPts val="0"/>
              </a:spcAft>
              <a:buSzPts val="1200"/>
              <a:buNone/>
            </a:pPr>
            <a:r>
              <a:t/>
            </a:r>
            <a:endParaRPr/>
          </a:p>
        </p:txBody>
      </p:sp>
      <p:sp>
        <p:nvSpPr>
          <p:cNvPr id="240" name="Google Shape;240;p19: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p2: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 name="Google Shape;57;p2: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Sample  Script:</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US"/>
              <a:t>Learning Management Systems play a critical role here and in organizations worldwide. They can help retain top talent….Ensure that our promising performers continue to learn and grow and grow revenue by ensuring people are properly trained.</a:t>
            </a:r>
            <a:endParaRPr/>
          </a:p>
          <a:p>
            <a:pPr indent="0" lvl="0" marL="0" rtl="0" algn="l">
              <a:lnSpc>
                <a:spcPct val="100000"/>
              </a:lnSpc>
              <a:spcBef>
                <a:spcPts val="0"/>
              </a:spcBef>
              <a:spcAft>
                <a:spcPts val="0"/>
              </a:spcAft>
              <a:buClr>
                <a:schemeClr val="dk1"/>
              </a:buClr>
              <a:buSzPts val="1200"/>
              <a:buFont typeface="Calibri"/>
              <a:buNone/>
            </a:pPr>
            <a:r>
              <a:rPr lang="en-US"/>
              <a:t>I’d like to take you through these points and how we can get these results for our business. I’ll end the presentation by showing you why a change is critical for our business.</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US"/>
              <a:t>Note</a:t>
            </a:r>
            <a:endParaRPr/>
          </a:p>
          <a:p>
            <a:pPr indent="0" lvl="0" marL="0" rtl="0" algn="l">
              <a:lnSpc>
                <a:spcPct val="100000"/>
              </a:lnSpc>
              <a:spcBef>
                <a:spcPts val="0"/>
              </a:spcBef>
              <a:spcAft>
                <a:spcPts val="0"/>
              </a:spcAft>
              <a:buClr>
                <a:schemeClr val="dk1"/>
              </a:buClr>
              <a:buSzPts val="1200"/>
              <a:buFont typeface="Calibri"/>
              <a:buNone/>
            </a:pPr>
            <a:r>
              <a:rPr lang="en-US"/>
              <a:t>***Add in other corporate objectives that your company might be focussing on and would make the presentation more relevant</a:t>
            </a:r>
            <a:endParaRPr/>
          </a:p>
          <a:p>
            <a:pPr indent="0" lvl="0" marL="0" rtl="0" algn="l">
              <a:lnSpc>
                <a:spcPct val="100000"/>
              </a:lnSpc>
              <a:spcBef>
                <a:spcPts val="0"/>
              </a:spcBef>
              <a:spcAft>
                <a:spcPts val="0"/>
              </a:spcAft>
              <a:buClr>
                <a:schemeClr val="dk1"/>
              </a:buClr>
              <a:buSzPts val="1200"/>
              <a:buFont typeface="Calibri"/>
              <a:buNone/>
            </a:pPr>
            <a:r>
              <a:rPr lang="en-US"/>
              <a:t>***Direct and Indirect sales will include company sales (direct), sales by channel sales and partners  (indirect)</a:t>
            </a:r>
            <a:endParaRPr/>
          </a:p>
        </p:txBody>
      </p:sp>
      <p:sp>
        <p:nvSpPr>
          <p:cNvPr id="58" name="Google Shape;58;p2: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p20: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20: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248" name="Google Shape;248;p20: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p21: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21:notes"/>
          <p:cNvSpPr txBox="1"/>
          <p:nvPr>
            <p:ph idx="1" type="body"/>
          </p:nvPr>
        </p:nvSpPr>
        <p:spPr>
          <a:xfrm>
            <a:off x="679768" y="4715153"/>
            <a:ext cx="5438100" cy="44670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200"/>
              <a:buNone/>
            </a:pPr>
            <a:r>
              <a:t/>
            </a:r>
            <a:endParaRPr/>
          </a:p>
        </p:txBody>
      </p:sp>
      <p:sp>
        <p:nvSpPr>
          <p:cNvPr id="281" name="Google Shape;281;p21: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p22: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22: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13" name="Google Shape;313;p22: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p23: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23: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20" name="Google Shape;320;p23: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p24: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p24: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27" name="Google Shape;327;p24: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p25: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25: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34" name="Google Shape;334;p25: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p26: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p26: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41" name="Google Shape;341;p26: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p3: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 name="Google Shape;66;p3: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Sample Script: We all know how important our employees are to the success of the business. The thing that people sometimes forget is how detrimental it can be to lose an employee. And this isn’t just financial. Yes, we have to recruit someone new, train someone new and potentially negotiate a different salary...and there are costs associated with that – actually it’s often quoted that the cost of losing an employee can run as much as 150% of the employee’s actual salary. But we also lose the knowledge… the accumulated knowledge about our company, our products, our processes, customers… that critical information.  Ensuring people are well trained helps to keep turnover low and employees happy and productive.</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US"/>
              <a:t>Cost of losing a top performer blog post</a:t>
            </a:r>
            <a:endParaRPr/>
          </a:p>
          <a:p>
            <a:pPr indent="0" lvl="0" marL="0" rtl="0" algn="l">
              <a:lnSpc>
                <a:spcPct val="100000"/>
              </a:lnSpc>
              <a:spcBef>
                <a:spcPts val="0"/>
              </a:spcBef>
              <a:spcAft>
                <a:spcPts val="0"/>
              </a:spcAft>
              <a:buClr>
                <a:schemeClr val="dk1"/>
              </a:buClr>
              <a:buSzPts val="1200"/>
              <a:buFont typeface="Calibri"/>
              <a:buNone/>
            </a:pPr>
            <a:r>
              <a:rPr lang="en-US"/>
              <a:t>http://www.huffingtonpost.com/julie-kantor/high-turnover-costs-way-more-than-you-think_b_9197238.html</a:t>
            </a:r>
            <a:endParaRPr/>
          </a:p>
        </p:txBody>
      </p:sp>
      <p:sp>
        <p:nvSpPr>
          <p:cNvPr id="67" name="Google Shape;67;p3: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p4: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4: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a:t>
            </a:r>
            <a:endParaRPr/>
          </a:p>
          <a:p>
            <a:pPr indent="0" lvl="0" marL="0" rtl="0" algn="l">
              <a:lnSpc>
                <a:spcPct val="115000"/>
              </a:lnSpc>
              <a:spcBef>
                <a:spcPts val="0"/>
              </a:spcBef>
              <a:spcAft>
                <a:spcPts val="0"/>
              </a:spcAft>
              <a:buClr>
                <a:schemeClr val="dk1"/>
              </a:buClr>
              <a:buSzPts val="1200"/>
              <a:buFont typeface="Calibri"/>
              <a:buNone/>
            </a:pPr>
            <a:r>
              <a:t/>
            </a:r>
            <a:endParaRPr>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200"/>
              <a:buFont typeface="Calibri"/>
              <a:buNone/>
            </a:pPr>
            <a:r>
              <a:t/>
            </a:r>
            <a:endParaRPr>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200"/>
              <a:buFont typeface="Open Sans"/>
              <a:buNone/>
            </a:pPr>
            <a:r>
              <a:rPr lang="en-US">
                <a:latin typeface="Open Sans"/>
                <a:ea typeface="Open Sans"/>
                <a:cs typeface="Open Sans"/>
                <a:sym typeface="Open Sans"/>
              </a:rPr>
              <a:t>Research shows that engaged employees are 90% less likely to leave their companies than their disengaged counterparts.</a:t>
            </a:r>
            <a:endParaRPr/>
          </a:p>
          <a:p>
            <a:pPr indent="-228600" lvl="0" marL="457200" rtl="0" algn="l">
              <a:lnSpc>
                <a:spcPct val="115000"/>
              </a:lnSpc>
              <a:spcBef>
                <a:spcPts val="0"/>
              </a:spcBef>
              <a:spcAft>
                <a:spcPts val="0"/>
              </a:spcAft>
              <a:buClr>
                <a:schemeClr val="dk1"/>
              </a:buClr>
              <a:buSzPts val="1200"/>
              <a:buFont typeface="Open Sans"/>
              <a:buChar char="-"/>
            </a:pPr>
            <a:r>
              <a:rPr lang="en-US">
                <a:latin typeface="Open Sans"/>
                <a:ea typeface="Open Sans"/>
                <a:cs typeface="Open Sans"/>
                <a:sym typeface="Open Sans"/>
              </a:rPr>
              <a:t>Gallup</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t/>
            </a:r>
            <a:endParaRPr/>
          </a:p>
        </p:txBody>
      </p:sp>
      <p:sp>
        <p:nvSpPr>
          <p:cNvPr id="75" name="Google Shape;75;p4: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Google Shape;80;p5: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p5: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And when it comes to the impact that a robust learning management system can have on sales, in addition to keeping the salespeople happy and productive, a well delivered comprehensive onboarding programs allows reps to become productive faster. A recent article in Forbes quoted a study that indicated companies with a comprehensive onboarding program are able to ramp their reps to the level of tenured rep performance 35% faster</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US"/>
              <a:t>Sale Enablement Results</a:t>
            </a:r>
            <a:endParaRPr/>
          </a:p>
          <a:p>
            <a:pPr indent="0" lvl="0" marL="0" rtl="0" algn="l">
              <a:lnSpc>
                <a:spcPct val="100000"/>
              </a:lnSpc>
              <a:spcBef>
                <a:spcPts val="0"/>
              </a:spcBef>
              <a:spcAft>
                <a:spcPts val="0"/>
              </a:spcAft>
              <a:buClr>
                <a:schemeClr val="dk1"/>
              </a:buClr>
              <a:buSzPts val="1200"/>
              <a:buFont typeface="Calibri"/>
              <a:buNone/>
            </a:pPr>
            <a:r>
              <a:rPr lang="en-US"/>
              <a:t>http://www.forbes.com/sites/georgebradt/2012/06/13/survey-highlights-successful-onboarding-strategies-for-salespeople/#14e1c14a7a1e</a:t>
            </a:r>
            <a:endParaRPr/>
          </a:p>
        </p:txBody>
      </p:sp>
      <p:sp>
        <p:nvSpPr>
          <p:cNvPr id="82" name="Google Shape;82;p5: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p6: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6: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a:t>Even though we currently have an LMS, it’s not sufficient to achieve the results that we are looking for.</a:t>
            </a:r>
            <a:endParaRPr/>
          </a:p>
        </p:txBody>
      </p:sp>
      <p:sp>
        <p:nvSpPr>
          <p:cNvPr id="89" name="Google Shape;89;p6: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p7: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 name="Google Shape;96;p7: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rPr lang="en-US"/>
              <a:t>***Select the ones that are true for your business</a:t>
            </a:r>
            <a:endParaRPr/>
          </a:p>
        </p:txBody>
      </p:sp>
      <p:sp>
        <p:nvSpPr>
          <p:cNvPr id="97" name="Google Shape;97;p7: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p8: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8: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06" name="Google Shape;106;p8: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350"/>
              <a:buFont typeface="Calibri"/>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9:notes"/>
          <p:cNvSpPr/>
          <p:nvPr>
            <p:ph idx="2" type="sldImg"/>
          </p:nvPr>
        </p:nvSpPr>
        <p:spPr>
          <a:xfrm>
            <a:off x="90475" y="744537"/>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9:notes"/>
          <p:cNvSpPr txBox="1"/>
          <p:nvPr>
            <p:ph idx="1" type="body"/>
          </p:nvPr>
        </p:nvSpPr>
        <p:spPr>
          <a:xfrm>
            <a:off x="679768" y="4715153"/>
            <a:ext cx="5438100" cy="446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14" name="Google Shape;114;p9:notes"/>
          <p:cNvSpPr txBox="1"/>
          <p:nvPr>
            <p:ph idx="12" type="sldNum"/>
          </p:nvPr>
        </p:nvSpPr>
        <p:spPr>
          <a:xfrm>
            <a:off x="3850442" y="9428582"/>
            <a:ext cx="2945700" cy="496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Slide">
  <p:cSld name="2_Title Slide">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ue BG" showMasterSp="0">
  <p:cSld name="1_Title Slide_1">
    <p:bg>
      <p:bgPr>
        <a:solidFill>
          <a:srgbClr val="0465AC"/>
        </a:solidFill>
      </p:bgPr>
    </p:bg>
    <p:spTree>
      <p:nvGrpSpPr>
        <p:cNvPr id="42" name="Shape 42"/>
        <p:cNvGrpSpPr/>
        <p:nvPr/>
      </p:nvGrpSpPr>
      <p:grpSpPr>
        <a:xfrm>
          <a:off x="0" y="0"/>
          <a:ext cx="0" cy="0"/>
          <a:chOff x="0" y="0"/>
          <a:chExt cx="0" cy="0"/>
        </a:xfrm>
      </p:grpSpPr>
      <p:sp>
        <p:nvSpPr>
          <p:cNvPr id="43" name="Google Shape;43;p13"/>
          <p:cNvSpPr/>
          <p:nvPr/>
        </p:nvSpPr>
        <p:spPr>
          <a:xfrm>
            <a:off x="0" y="0"/>
            <a:ext cx="9144000" cy="487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4" name="Google Shape;44;p13"/>
          <p:cNvPicPr preferRelativeResize="0"/>
          <p:nvPr/>
        </p:nvPicPr>
        <p:blipFill rotWithShape="1">
          <a:blip r:embed="rId2">
            <a:alphaModFix/>
          </a:blip>
          <a:srcRect b="0" l="0" r="0" t="0"/>
          <a:stretch/>
        </p:blipFill>
        <p:spPr>
          <a:xfrm>
            <a:off x="8371700" y="156225"/>
            <a:ext cx="589449" cy="141550"/>
          </a:xfrm>
          <a:prstGeom prst="rect">
            <a:avLst/>
          </a:prstGeom>
          <a:noFill/>
          <a:ln>
            <a:noFill/>
          </a:ln>
        </p:spPr>
      </p:pic>
      <p:pic>
        <p:nvPicPr>
          <p:cNvPr id="45" name="Google Shape;45;p13"/>
          <p:cNvPicPr preferRelativeResize="0"/>
          <p:nvPr/>
        </p:nvPicPr>
        <p:blipFill rotWithShape="1">
          <a:blip r:embed="rId3">
            <a:alphaModFix/>
          </a:blip>
          <a:srcRect b="4751" l="0" r="0" t="4751"/>
          <a:stretch/>
        </p:blipFill>
        <p:spPr>
          <a:xfrm>
            <a:off x="0" y="487825"/>
            <a:ext cx="9144000" cy="465629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1" name="Shape 11"/>
        <p:cNvGrpSpPr/>
        <p:nvPr/>
      </p:nvGrpSpPr>
      <p:grpSpPr>
        <a:xfrm>
          <a:off x="0" y="0"/>
          <a:ext cx="0" cy="0"/>
          <a:chOff x="0" y="0"/>
          <a:chExt cx="0" cy="0"/>
        </a:xfrm>
      </p:grpSpPr>
      <p:pic>
        <p:nvPicPr>
          <p:cNvPr id="12" name="Google Shape;12;p3"/>
          <p:cNvPicPr preferRelativeResize="0"/>
          <p:nvPr/>
        </p:nvPicPr>
        <p:blipFill rotWithShape="1">
          <a:blip r:embed="rId2">
            <a:alphaModFix/>
          </a:blip>
          <a:srcRect b="0" l="0" r="0" t="0"/>
          <a:stretch/>
        </p:blipFill>
        <p:spPr>
          <a:xfrm>
            <a:off x="323530" y="4644013"/>
            <a:ext cx="732218" cy="169300"/>
          </a:xfrm>
          <a:prstGeom prst="rect">
            <a:avLst/>
          </a:prstGeom>
          <a:noFill/>
          <a:ln>
            <a:noFill/>
          </a:ln>
        </p:spPr>
      </p:pic>
      <p:sp>
        <p:nvSpPr>
          <p:cNvPr id="13" name="Google Shape;13;p3"/>
          <p:cNvSpPr/>
          <p:nvPr/>
        </p:nvSpPr>
        <p:spPr>
          <a:xfrm>
            <a:off x="4716016" y="4659981"/>
            <a:ext cx="2160300" cy="2001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A5A5A5"/>
              </a:buClr>
              <a:buSzPts val="175"/>
              <a:buFont typeface="Open Sans"/>
              <a:buNone/>
            </a:pPr>
            <a:r>
              <a:rPr b="0" i="0" lang="en-US" sz="700" u="none" cap="none" strike="noStrike">
                <a:solidFill>
                  <a:srgbClr val="A5A5A5"/>
                </a:solidFill>
                <a:latin typeface="Open Sans"/>
                <a:ea typeface="Open Sans"/>
                <a:cs typeface="Open Sans"/>
                <a:sym typeface="Open Sans"/>
              </a:rPr>
              <a:t>Copyright © 2016 Docebo - All rights reserved.</a:t>
            </a:r>
            <a:endParaRPr b="0" i="0" sz="1400" u="none" cap="none" strike="noStrike">
              <a:solidFill>
                <a:srgbClr val="000000"/>
              </a:solidFill>
              <a:latin typeface="Arial"/>
              <a:ea typeface="Arial"/>
              <a:cs typeface="Arial"/>
              <a:sym typeface="Arial"/>
            </a:endParaRPr>
          </a:p>
        </p:txBody>
      </p:sp>
      <p:sp>
        <p:nvSpPr>
          <p:cNvPr id="14" name="Google Shape;14;p3"/>
          <p:cNvSpPr/>
          <p:nvPr/>
        </p:nvSpPr>
        <p:spPr>
          <a:xfrm>
            <a:off x="6804247" y="4659981"/>
            <a:ext cx="432000" cy="2001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chemeClr val="lt1"/>
              </a:buClr>
              <a:buSzPts val="175"/>
              <a:buFont typeface="Open Sans"/>
              <a:buNone/>
            </a:pPr>
            <a:fld id="{00000000-1234-1234-1234-123412341234}" type="slidenum">
              <a:rPr b="1" i="0" lang="en-US" sz="700" u="none" cap="none" strike="noStrike">
                <a:solidFill>
                  <a:schemeClr val="lt1"/>
                </a:solidFill>
                <a:latin typeface="Open Sans"/>
                <a:ea typeface="Open Sans"/>
                <a:cs typeface="Open Sans"/>
                <a:sym typeface="Open Sans"/>
              </a:rPr>
              <a:t>‹#›</a:t>
            </a:fld>
            <a:endParaRPr b="1" i="0" sz="700" u="none" cap="none" strike="noStrike">
              <a:solidFill>
                <a:schemeClr val="lt1"/>
              </a:solidFill>
              <a:latin typeface="Open Sans"/>
              <a:ea typeface="Open Sans"/>
              <a:cs typeface="Open Sans"/>
              <a:sym typeface="Open Sans"/>
            </a:endParaRPr>
          </a:p>
        </p:txBody>
      </p:sp>
      <p:sp>
        <p:nvSpPr>
          <p:cNvPr id="15" name="Google Shape;15;p3"/>
          <p:cNvSpPr/>
          <p:nvPr/>
        </p:nvSpPr>
        <p:spPr>
          <a:xfrm>
            <a:off x="363717" y="699540"/>
            <a:ext cx="936000" cy="72000"/>
          </a:xfrm>
          <a:prstGeom prst="rect">
            <a:avLst/>
          </a:prstGeom>
          <a:solidFill>
            <a:srgbClr val="0465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 name="Google Shape;16;p3"/>
          <p:cNvSpPr txBox="1"/>
          <p:nvPr>
            <p:ph idx="1" type="body"/>
          </p:nvPr>
        </p:nvSpPr>
        <p:spPr>
          <a:xfrm>
            <a:off x="251519" y="123478"/>
            <a:ext cx="6440700" cy="4329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rgbClr val="0465AC"/>
              </a:buClr>
              <a:buSzPts val="2000"/>
              <a:buFont typeface="Open Sans"/>
              <a:buNone/>
              <a:defRPr b="0" i="0" sz="2000" u="none" cap="none" strike="noStrike">
                <a:solidFill>
                  <a:srgbClr val="0465AC"/>
                </a:solidFill>
                <a:latin typeface="Open Sans"/>
                <a:ea typeface="Open Sans"/>
                <a:cs typeface="Open Sans"/>
                <a:sym typeface="Open Sans"/>
              </a:defRPr>
            </a:lvl1pPr>
            <a:lvl2pPr indent="-228600" lvl="1" marL="914400" marR="0" rtl="0" algn="l">
              <a:lnSpc>
                <a:spcPct val="100000"/>
              </a:lnSpc>
              <a:spcBef>
                <a:spcPts val="0"/>
              </a:spcBef>
              <a:spcAft>
                <a:spcPts val="0"/>
              </a:spcAft>
              <a:buClr>
                <a:schemeClr val="dk1"/>
              </a:buClr>
              <a:buSzPts val="2800"/>
              <a:buFont typeface="Calibri"/>
              <a:buNone/>
              <a:defRPr b="0" i="0" sz="28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9pPr>
          </a:lstStyle>
          <a:p/>
        </p:txBody>
      </p:sp>
      <p:sp>
        <p:nvSpPr>
          <p:cNvPr id="17" name="Google Shape;17;p3"/>
          <p:cNvSpPr txBox="1"/>
          <p:nvPr>
            <p:ph idx="2" type="body"/>
          </p:nvPr>
        </p:nvSpPr>
        <p:spPr>
          <a:xfrm>
            <a:off x="251519" y="411509"/>
            <a:ext cx="6440700" cy="288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rgbClr val="7F7F7F"/>
              </a:buClr>
              <a:buSzPts val="1100"/>
              <a:buFont typeface="Open Sans"/>
              <a:buNone/>
              <a:defRPr b="0" i="0" sz="1100" u="none" cap="none" strike="noStrike">
                <a:solidFill>
                  <a:srgbClr val="7F7F7F"/>
                </a:solidFill>
                <a:latin typeface="Open Sans"/>
                <a:ea typeface="Open Sans"/>
                <a:cs typeface="Open Sans"/>
                <a:sym typeface="Open Sans"/>
              </a:defRPr>
            </a:lvl1pPr>
            <a:lvl2pPr indent="-228600" lvl="1" marL="914400" marR="0" rtl="0" algn="l">
              <a:lnSpc>
                <a:spcPct val="100000"/>
              </a:lnSpc>
              <a:spcBef>
                <a:spcPts val="0"/>
              </a:spcBef>
              <a:spcAft>
                <a:spcPts val="0"/>
              </a:spcAft>
              <a:buClr>
                <a:schemeClr val="dk1"/>
              </a:buClr>
              <a:buSzPts val="2800"/>
              <a:buFont typeface="Calibri"/>
              <a:buNone/>
              <a:defRPr b="0" i="0" sz="28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9pPr>
          </a:lstStyle>
          <a:p/>
        </p:txBody>
      </p:sp>
      <p:sp>
        <p:nvSpPr>
          <p:cNvPr id="18" name="Google Shape;18;p3"/>
          <p:cNvSpPr/>
          <p:nvPr/>
        </p:nvSpPr>
        <p:spPr>
          <a:xfrm>
            <a:off x="6732239" y="4629785"/>
            <a:ext cx="2160300" cy="2463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chemeClr val="lt1"/>
              </a:buClr>
              <a:buSzPts val="250"/>
              <a:buFont typeface="Open Sans"/>
              <a:buNone/>
            </a:pPr>
            <a:r>
              <a:rPr b="1" i="0" lang="en-US" sz="1000" u="none" cap="none" strike="noStrike">
                <a:solidFill>
                  <a:schemeClr val="lt1"/>
                </a:solidFill>
                <a:latin typeface="Open Sans"/>
                <a:ea typeface="Open Sans"/>
                <a:cs typeface="Open Sans"/>
                <a:sym typeface="Open Sans"/>
              </a:rPr>
              <a:t>www.docebo.com</a:t>
            </a:r>
            <a:endParaRPr b="0" i="0" sz="1400" u="none" cap="none" strike="noStrike">
              <a:solidFill>
                <a:srgbClr val="000000"/>
              </a:solidFill>
              <a:latin typeface="Arial"/>
              <a:ea typeface="Arial"/>
              <a:cs typeface="Arial"/>
              <a:sym typeface="Arial"/>
            </a:endParaRPr>
          </a:p>
        </p:txBody>
      </p:sp>
      <p:sp>
        <p:nvSpPr>
          <p:cNvPr id="19" name="Google Shape;19;p3"/>
          <p:cNvSpPr/>
          <p:nvPr/>
        </p:nvSpPr>
        <p:spPr>
          <a:xfrm>
            <a:off x="6948264" y="4644013"/>
            <a:ext cx="2232300" cy="169200"/>
          </a:xfrm>
          <a:prstGeom prst="rect">
            <a:avLst/>
          </a:prstGeom>
          <a:solidFill>
            <a:srgbClr val="0465A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tandard - Centered Title">
  <p:cSld name="BLANK_1">
    <p:bg>
      <p:bgPr>
        <a:solidFill>
          <a:schemeClr val="lt2"/>
        </a:solidFill>
      </p:bgPr>
    </p:bg>
    <p:spTree>
      <p:nvGrpSpPr>
        <p:cNvPr id="21" name="Shape 21"/>
        <p:cNvGrpSpPr/>
        <p:nvPr/>
      </p:nvGrpSpPr>
      <p:grpSpPr>
        <a:xfrm>
          <a:off x="0" y="0"/>
          <a:ext cx="0" cy="0"/>
          <a:chOff x="0" y="0"/>
          <a:chExt cx="0" cy="0"/>
        </a:xfrm>
      </p:grpSpPr>
      <p:sp>
        <p:nvSpPr>
          <p:cNvPr id="22" name="Google Shape;22;p5"/>
          <p:cNvSpPr/>
          <p:nvPr/>
        </p:nvSpPr>
        <p:spPr>
          <a:xfrm>
            <a:off x="4141985" y="474583"/>
            <a:ext cx="859800" cy="36300"/>
          </a:xfrm>
          <a:prstGeom prst="rect">
            <a:avLst/>
          </a:prstGeom>
          <a:solidFill>
            <a:schemeClr val="accent1"/>
          </a:solidFill>
          <a:ln>
            <a:noFill/>
          </a:ln>
        </p:spPr>
        <p:txBody>
          <a:bodyPr anchorCtr="0" anchor="ctr" bIns="17150" lIns="34275" spcFirstLastPara="1" rIns="34275" wrap="square" tIns="1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Open Sans"/>
              <a:ea typeface="Open Sans"/>
              <a:cs typeface="Open Sans"/>
              <a:sym typeface="Open Sans"/>
            </a:endParaRPr>
          </a:p>
        </p:txBody>
      </p:sp>
      <p:sp>
        <p:nvSpPr>
          <p:cNvPr id="23" name="Google Shape;23;p5"/>
          <p:cNvSpPr txBox="1"/>
          <p:nvPr>
            <p:ph type="title"/>
          </p:nvPr>
        </p:nvSpPr>
        <p:spPr>
          <a:xfrm>
            <a:off x="662325" y="511031"/>
            <a:ext cx="7819500" cy="448200"/>
          </a:xfrm>
          <a:prstGeom prst="rect">
            <a:avLst/>
          </a:prstGeom>
          <a:noFill/>
          <a:ln>
            <a:noFill/>
          </a:ln>
        </p:spPr>
        <p:txBody>
          <a:bodyPr anchorCtr="0" anchor="t" bIns="68575" lIns="68575" spcFirstLastPara="1" rIns="68575" wrap="square" tIns="68575"/>
          <a:lstStyle>
            <a:lvl1pPr lvl="0" marR="0" rtl="0" algn="ctr">
              <a:lnSpc>
                <a:spcPct val="100000"/>
              </a:lnSpc>
              <a:spcBef>
                <a:spcPts val="0"/>
              </a:spcBef>
              <a:spcAft>
                <a:spcPts val="0"/>
              </a:spcAft>
              <a:buClr>
                <a:srgbClr val="000000"/>
              </a:buClr>
              <a:buSzPts val="2400"/>
              <a:buFont typeface="Arial"/>
              <a:buNone/>
              <a:defRPr b="1" i="0" sz="2400" u="none" cap="none" strike="noStrike">
                <a:solidFill>
                  <a:schemeClr val="dk1"/>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24" name="Google Shape;24;p5"/>
          <p:cNvSpPr txBox="1"/>
          <p:nvPr>
            <p:ph idx="1" type="subTitle"/>
          </p:nvPr>
        </p:nvSpPr>
        <p:spPr>
          <a:xfrm>
            <a:off x="1126350" y="910200"/>
            <a:ext cx="6891300" cy="285300"/>
          </a:xfrm>
          <a:prstGeom prst="rect">
            <a:avLst/>
          </a:prstGeom>
          <a:noFill/>
          <a:ln>
            <a:noFill/>
          </a:ln>
        </p:spPr>
        <p:txBody>
          <a:bodyPr anchorCtr="0" anchor="t" bIns="68575" lIns="68575" spcFirstLastPara="1" rIns="68575" wrap="square" tIns="68575"/>
          <a:lstStyle>
            <a:lvl1pPr lvl="0"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1pPr>
            <a:lvl2pPr lvl="1"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2pPr>
            <a:lvl3pPr lvl="2"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3pPr>
            <a:lvl4pPr lvl="3"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4pPr>
            <a:lvl5pPr lvl="4"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5pPr>
            <a:lvl6pPr lvl="5"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6pPr>
            <a:lvl7pPr lvl="6"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7pPr>
            <a:lvl8pPr lvl="7"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8pPr>
            <a:lvl9pPr lvl="8" marR="0" rtl="0" algn="ctr">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llWhite" type="blank">
  <p:cSld name="BLANK">
    <p:bg>
      <p:bgPr>
        <a:solidFill>
          <a:schemeClr val="lt2"/>
        </a:solidFill>
      </p:bgPr>
    </p:bg>
    <p:spTree>
      <p:nvGrpSpPr>
        <p:cNvPr id="25" name="Shape 25"/>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tandard - Left Title">
  <p:cSld name="BLANK_1_1">
    <p:bg>
      <p:bgPr>
        <a:solidFill>
          <a:schemeClr val="lt2"/>
        </a:solidFill>
      </p:bgPr>
    </p:bg>
    <p:spTree>
      <p:nvGrpSpPr>
        <p:cNvPr id="26" name="Shape 26"/>
        <p:cNvGrpSpPr/>
        <p:nvPr/>
      </p:nvGrpSpPr>
      <p:grpSpPr>
        <a:xfrm>
          <a:off x="0" y="0"/>
          <a:ext cx="0" cy="0"/>
          <a:chOff x="0" y="0"/>
          <a:chExt cx="0" cy="0"/>
        </a:xfrm>
      </p:grpSpPr>
      <p:sp>
        <p:nvSpPr>
          <p:cNvPr id="27" name="Google Shape;27;p7"/>
          <p:cNvSpPr/>
          <p:nvPr/>
        </p:nvSpPr>
        <p:spPr>
          <a:xfrm>
            <a:off x="520256" y="474583"/>
            <a:ext cx="859800" cy="36300"/>
          </a:xfrm>
          <a:prstGeom prst="rect">
            <a:avLst/>
          </a:prstGeom>
          <a:solidFill>
            <a:schemeClr val="accent1"/>
          </a:solidFill>
          <a:ln>
            <a:noFill/>
          </a:ln>
        </p:spPr>
        <p:txBody>
          <a:bodyPr anchorCtr="0" anchor="ctr" bIns="17150" lIns="34275" spcFirstLastPara="1" rIns="34275"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Open Sans"/>
              <a:ea typeface="Open Sans"/>
              <a:cs typeface="Open Sans"/>
              <a:sym typeface="Open Sans"/>
            </a:endParaRPr>
          </a:p>
        </p:txBody>
      </p:sp>
      <p:sp>
        <p:nvSpPr>
          <p:cNvPr id="28" name="Google Shape;28;p7"/>
          <p:cNvSpPr txBox="1"/>
          <p:nvPr>
            <p:ph type="title"/>
          </p:nvPr>
        </p:nvSpPr>
        <p:spPr>
          <a:xfrm>
            <a:off x="431419" y="511031"/>
            <a:ext cx="3765900" cy="448200"/>
          </a:xfrm>
          <a:prstGeom prst="rect">
            <a:avLst/>
          </a:prstGeom>
          <a:noFill/>
          <a:ln>
            <a:noFill/>
          </a:ln>
        </p:spPr>
        <p:txBody>
          <a:bodyPr anchorCtr="0" anchor="t" bIns="68575" lIns="68575" spcFirstLastPara="1" rIns="68575" wrap="square" tIns="68575"/>
          <a:lstStyle>
            <a:lvl1pPr lvl="0"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29" name="Google Shape;29;p7"/>
          <p:cNvSpPr txBox="1"/>
          <p:nvPr>
            <p:ph idx="1" type="subTitle"/>
          </p:nvPr>
        </p:nvSpPr>
        <p:spPr>
          <a:xfrm>
            <a:off x="454050" y="959231"/>
            <a:ext cx="3630000" cy="285300"/>
          </a:xfrm>
          <a:prstGeom prst="rect">
            <a:avLst/>
          </a:prstGeom>
          <a:noFill/>
          <a:ln>
            <a:noFill/>
          </a:ln>
        </p:spPr>
        <p:txBody>
          <a:bodyPr anchorCtr="0" anchor="t" bIns="68575" lIns="68575" spcFirstLastPara="1" rIns="68575" wrap="square" tIns="68575"/>
          <a:lstStyle>
            <a:lvl1pPr lvl="0" marR="0" rtl="0" algn="l">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tandard - Right Title">
  <p:cSld name="BLANK_1_1_1">
    <p:bg>
      <p:bgPr>
        <a:solidFill>
          <a:schemeClr val="lt2"/>
        </a:solidFill>
      </p:bgPr>
    </p:bg>
    <p:spTree>
      <p:nvGrpSpPr>
        <p:cNvPr id="30" name="Shape 30"/>
        <p:cNvGrpSpPr/>
        <p:nvPr/>
      </p:nvGrpSpPr>
      <p:grpSpPr>
        <a:xfrm>
          <a:off x="0" y="0"/>
          <a:ext cx="0" cy="0"/>
          <a:chOff x="0" y="0"/>
          <a:chExt cx="0" cy="0"/>
        </a:xfrm>
      </p:grpSpPr>
      <p:sp>
        <p:nvSpPr>
          <p:cNvPr id="31" name="Google Shape;31;p8"/>
          <p:cNvSpPr/>
          <p:nvPr/>
        </p:nvSpPr>
        <p:spPr>
          <a:xfrm>
            <a:off x="4783688" y="474583"/>
            <a:ext cx="859800" cy="36300"/>
          </a:xfrm>
          <a:prstGeom prst="rect">
            <a:avLst/>
          </a:prstGeom>
          <a:solidFill>
            <a:schemeClr val="accent1"/>
          </a:solidFill>
          <a:ln>
            <a:noFill/>
          </a:ln>
        </p:spPr>
        <p:txBody>
          <a:bodyPr anchorCtr="0" anchor="ctr" bIns="17150" lIns="34275" spcFirstLastPara="1" rIns="34275" wrap="square" tIns="171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Open Sans"/>
              <a:ea typeface="Open Sans"/>
              <a:cs typeface="Open Sans"/>
              <a:sym typeface="Open Sans"/>
            </a:endParaRPr>
          </a:p>
        </p:txBody>
      </p:sp>
      <p:sp>
        <p:nvSpPr>
          <p:cNvPr id="32" name="Google Shape;32;p8"/>
          <p:cNvSpPr txBox="1"/>
          <p:nvPr>
            <p:ph type="title"/>
          </p:nvPr>
        </p:nvSpPr>
        <p:spPr>
          <a:xfrm>
            <a:off x="4694850" y="511031"/>
            <a:ext cx="3765900" cy="448200"/>
          </a:xfrm>
          <a:prstGeom prst="rect">
            <a:avLst/>
          </a:prstGeom>
          <a:noFill/>
          <a:ln>
            <a:noFill/>
          </a:ln>
        </p:spPr>
        <p:txBody>
          <a:bodyPr anchorCtr="0" anchor="t" bIns="68575" lIns="68575" spcFirstLastPara="1" rIns="68575" wrap="square" tIns="68575"/>
          <a:lstStyle>
            <a:lvl1pPr lvl="0" marR="0" rtl="0" algn="l">
              <a:lnSpc>
                <a:spcPct val="100000"/>
              </a:lnSpc>
              <a:spcBef>
                <a:spcPts val="0"/>
              </a:spcBef>
              <a:spcAft>
                <a:spcPts val="0"/>
              </a:spcAft>
              <a:buClr>
                <a:srgbClr val="000000"/>
              </a:buClr>
              <a:buSzPts val="2400"/>
              <a:buFont typeface="Arial"/>
              <a:buNone/>
              <a:defRPr b="1" i="0" sz="2400" u="none" cap="none" strike="noStrike">
                <a:solidFill>
                  <a:schemeClr val="dk1"/>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33" name="Google Shape;33;p8"/>
          <p:cNvSpPr txBox="1"/>
          <p:nvPr>
            <p:ph idx="1" type="subTitle"/>
          </p:nvPr>
        </p:nvSpPr>
        <p:spPr>
          <a:xfrm>
            <a:off x="4717481" y="959231"/>
            <a:ext cx="3630000" cy="285300"/>
          </a:xfrm>
          <a:prstGeom prst="rect">
            <a:avLst/>
          </a:prstGeom>
          <a:noFill/>
          <a:ln>
            <a:noFill/>
          </a:ln>
        </p:spPr>
        <p:txBody>
          <a:bodyPr anchorCtr="0" anchor="t" bIns="68575" lIns="68575" spcFirstLastPara="1" rIns="68575" wrap="square" tIns="68575"/>
          <a:lstStyle>
            <a:lvl1pPr lvl="0" marR="0" rtl="0" algn="l">
              <a:lnSpc>
                <a:spcPct val="100000"/>
              </a:lnSpc>
              <a:spcBef>
                <a:spcPts val="0"/>
              </a:spcBef>
              <a:spcAft>
                <a:spcPts val="0"/>
              </a:spcAft>
              <a:buClr>
                <a:srgbClr val="000000"/>
              </a:buClr>
              <a:buSzPts val="1200"/>
              <a:buFont typeface="Arial"/>
              <a:buNone/>
              <a:defRPr b="0" i="0" sz="1200" u="none" cap="none" strike="noStrike">
                <a:solidFill>
                  <a:schemeClr val="accent3"/>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2pPr>
            <a:lvl3pPr lvl="2"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3pPr>
            <a:lvl4pPr lvl="3"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4pPr>
            <a:lvl5pPr lvl="4"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5pPr>
            <a:lvl6pPr lvl="5"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6pPr>
            <a:lvl7pPr lvl="6"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7pPr>
            <a:lvl8pPr lvl="7"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8pPr>
            <a:lvl9pPr lvl="8" marR="0" rtl="0" algn="l">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Open Sans"/>
                <a:ea typeface="Open Sans"/>
                <a:cs typeface="Open Sans"/>
                <a:sym typeface="Open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White BG 1" showMasterSp="0">
  <p:cSld name="TITLE_AND_BODY_1">
    <p:bg>
      <p:bgPr>
        <a:noFill/>
      </p:bgPr>
    </p:bg>
    <p:spTree>
      <p:nvGrpSpPr>
        <p:cNvPr id="35" name="Shape 35"/>
        <p:cNvGrpSpPr/>
        <p:nvPr/>
      </p:nvGrpSpPr>
      <p:grpSpPr>
        <a:xfrm>
          <a:off x="0" y="0"/>
          <a:ext cx="0" cy="0"/>
          <a:chOff x="0" y="0"/>
          <a:chExt cx="0" cy="0"/>
        </a:xfrm>
      </p:grpSpPr>
      <p:sp>
        <p:nvSpPr>
          <p:cNvPr id="36" name="Google Shape;36;p10"/>
          <p:cNvSpPr/>
          <p:nvPr/>
        </p:nvSpPr>
        <p:spPr>
          <a:xfrm>
            <a:off x="0" y="0"/>
            <a:ext cx="9144000" cy="487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7" name="Google Shape;37;p10"/>
          <p:cNvPicPr preferRelativeResize="0"/>
          <p:nvPr/>
        </p:nvPicPr>
        <p:blipFill rotWithShape="1">
          <a:blip r:embed="rId2">
            <a:alphaModFix/>
          </a:blip>
          <a:srcRect b="0" l="0" r="0" t="0"/>
          <a:stretch/>
        </p:blipFill>
        <p:spPr>
          <a:xfrm>
            <a:off x="8371700" y="156225"/>
            <a:ext cx="589449" cy="1415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White BG" showMasterSp="0" type="tx">
  <p:cSld name="TITLE_AND_BODY">
    <p:bg>
      <p:bgPr>
        <a:noFill/>
      </p:bgPr>
    </p:bg>
    <p:spTree>
      <p:nvGrpSpPr>
        <p:cNvPr id="38" name="Shape 3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ey BG" showMasterSp="0">
  <p:cSld name="1_Title Slide">
    <p:bg>
      <p:bgPr>
        <a:solidFill>
          <a:srgbClr val="434343"/>
        </a:solidFill>
      </p:bgPr>
    </p:bg>
    <p:spTree>
      <p:nvGrpSpPr>
        <p:cNvPr id="39" name="Shape 39"/>
        <p:cNvGrpSpPr/>
        <p:nvPr/>
      </p:nvGrpSpPr>
      <p:grpSpPr>
        <a:xfrm>
          <a:off x="0" y="0"/>
          <a:ext cx="0" cy="0"/>
          <a:chOff x="0" y="0"/>
          <a:chExt cx="0" cy="0"/>
        </a:xfrm>
      </p:grpSpPr>
      <p:sp>
        <p:nvSpPr>
          <p:cNvPr id="40" name="Google Shape;40;p12"/>
          <p:cNvSpPr/>
          <p:nvPr/>
        </p:nvSpPr>
        <p:spPr>
          <a:xfrm>
            <a:off x="0" y="0"/>
            <a:ext cx="9144000" cy="487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 name="Google Shape;41;p12"/>
          <p:cNvPicPr preferRelativeResize="0"/>
          <p:nvPr/>
        </p:nvPicPr>
        <p:blipFill rotWithShape="1">
          <a:blip r:embed="rId2">
            <a:alphaModFix/>
          </a:blip>
          <a:srcRect b="0" l="0" r="0" t="0"/>
          <a:stretch/>
        </p:blipFill>
        <p:spPr>
          <a:xfrm>
            <a:off x="8371700" y="156225"/>
            <a:ext cx="589449" cy="1415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2"/>
        </a:solidFill>
      </p:bgPr>
    </p:bg>
    <p:spTree>
      <p:nvGrpSpPr>
        <p:cNvPr id="20" name="Shape 2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0" r:id="rId1"/>
    <p:sldLayoutId id="2147483651" r:id="rId2"/>
    <p:sldLayoutId id="2147483652" r:id="rId3"/>
    <p:sldLayoutId id="2147483653"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45000">
              <a:srgbClr val="FFFFFF"/>
            </a:gs>
            <a:gs pos="70000">
              <a:srgbClr val="F2F2F2"/>
            </a:gs>
            <a:gs pos="100000">
              <a:srgbClr val="F2F2F2"/>
            </a:gs>
          </a:gsLst>
          <a:path path="circle">
            <a:fillToRect b="50%" l="50%" r="50%" t="50%"/>
          </a:path>
          <a:tileRect/>
        </a:gradFill>
      </p:bgPr>
    </p:bg>
    <p:spTree>
      <p:nvGrpSpPr>
        <p:cNvPr id="34" name="Shape 34"/>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7.jp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19.png"/><Relationship Id="rId9" Type="http://schemas.openxmlformats.org/officeDocument/2006/relationships/image" Target="../media/image9.png"/><Relationship Id="rId5" Type="http://schemas.openxmlformats.org/officeDocument/2006/relationships/image" Target="../media/image12.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15.png"/><Relationship Id="rId11" Type="http://schemas.openxmlformats.org/officeDocument/2006/relationships/image" Target="../media/image24.png"/><Relationship Id="rId10" Type="http://schemas.openxmlformats.org/officeDocument/2006/relationships/image" Target="../media/image23.png"/><Relationship Id="rId12" Type="http://schemas.openxmlformats.org/officeDocument/2006/relationships/image" Target="../media/image26.png"/><Relationship Id="rId9"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21.png"/><Relationship Id="rId7" Type="http://schemas.openxmlformats.org/officeDocument/2006/relationships/image" Target="../media/image28.png"/><Relationship Id="rId8"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0" name="Shape 50"/>
        <p:cNvGrpSpPr/>
        <p:nvPr/>
      </p:nvGrpSpPr>
      <p:grpSpPr>
        <a:xfrm>
          <a:off x="0" y="0"/>
          <a:ext cx="0" cy="0"/>
          <a:chOff x="0" y="0"/>
          <a:chExt cx="0" cy="0"/>
        </a:xfrm>
      </p:grpSpPr>
      <p:sp>
        <p:nvSpPr>
          <p:cNvPr id="51" name="Google Shape;51;p14"/>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52" name="Google Shape;52;p14"/>
          <p:cNvSpPr txBox="1"/>
          <p:nvPr/>
        </p:nvSpPr>
        <p:spPr>
          <a:xfrm>
            <a:off x="2699791" y="2947337"/>
            <a:ext cx="4464600" cy="343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465AC"/>
              </a:solidFill>
              <a:latin typeface="Open Sans"/>
              <a:ea typeface="Open Sans"/>
              <a:cs typeface="Open Sans"/>
              <a:sym typeface="Open Sans"/>
            </a:endParaRPr>
          </a:p>
        </p:txBody>
      </p:sp>
      <p:pic>
        <p:nvPicPr>
          <p:cNvPr id="53" name="Google Shape;53;p14"/>
          <p:cNvPicPr preferRelativeResize="0"/>
          <p:nvPr/>
        </p:nvPicPr>
        <p:blipFill rotWithShape="1">
          <a:blip r:embed="rId4">
            <a:alphaModFix/>
          </a:blip>
          <a:srcRect b="0" l="0" r="0" t="0"/>
          <a:stretch/>
        </p:blipFill>
        <p:spPr>
          <a:xfrm>
            <a:off x="314875" y="4615969"/>
            <a:ext cx="944204" cy="343687"/>
          </a:xfrm>
          <a:prstGeom prst="rect">
            <a:avLst/>
          </a:prstGeom>
          <a:noFill/>
          <a:ln>
            <a:noFill/>
          </a:ln>
        </p:spPr>
      </p:pic>
      <p:sp>
        <p:nvSpPr>
          <p:cNvPr id="54" name="Google Shape;54;p14"/>
          <p:cNvSpPr txBox="1"/>
          <p:nvPr/>
        </p:nvSpPr>
        <p:spPr>
          <a:xfrm>
            <a:off x="670875" y="1738194"/>
            <a:ext cx="7967100" cy="91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465AC"/>
              </a:buClr>
              <a:buSzPts val="750"/>
              <a:buFont typeface="Open Sans"/>
              <a:buNone/>
            </a:pPr>
            <a:r>
              <a:rPr b="1" i="0" lang="en-US" sz="3000" u="none" cap="none" strike="noStrike">
                <a:solidFill>
                  <a:srgbClr val="FFFFFF"/>
                </a:solidFill>
                <a:latin typeface="Open Sans"/>
                <a:ea typeface="Open Sans"/>
                <a:cs typeface="Open Sans"/>
                <a:sym typeface="Open Sans"/>
              </a:rPr>
              <a:t>Learning Management Technology</a:t>
            </a:r>
            <a:endParaRPr b="1"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465AC"/>
              </a:buClr>
              <a:buSzPts val="3000"/>
              <a:buFont typeface="Open Sans"/>
              <a:buNone/>
            </a:pPr>
            <a:r>
              <a:t/>
            </a:r>
            <a:endParaRPr b="0" i="0" sz="3000" u="none" cap="none" strike="noStrike">
              <a:solidFill>
                <a:srgbClr val="FFFFFF"/>
              </a:solidFill>
              <a:latin typeface="Open Sans"/>
              <a:ea typeface="Open Sans"/>
              <a:cs typeface="Open Sans"/>
              <a:sym typeface="Open Sans"/>
            </a:endParaRPr>
          </a:p>
          <a:p>
            <a:pPr indent="0" lvl="0" marL="0" marR="0" rtl="0" algn="ctr">
              <a:lnSpc>
                <a:spcPct val="100000"/>
              </a:lnSpc>
              <a:spcBef>
                <a:spcPts val="0"/>
              </a:spcBef>
              <a:spcAft>
                <a:spcPts val="0"/>
              </a:spcAft>
              <a:buClr>
                <a:srgbClr val="0465AC"/>
              </a:buClr>
              <a:buSzPts val="750"/>
              <a:buFont typeface="Open Sans"/>
              <a:buNone/>
            </a:pPr>
            <a:r>
              <a:rPr b="0" i="0" lang="en-US" sz="3000" u="none" cap="none" strike="noStrike">
                <a:solidFill>
                  <a:srgbClr val="FFFFFF"/>
                </a:solidFill>
                <a:latin typeface="Open Sans"/>
                <a:ea typeface="Open Sans"/>
                <a:cs typeface="Open Sans"/>
                <a:sym typeface="Open Sans"/>
              </a:rPr>
              <a:t>Why a Change is Critical to Our Business</a:t>
            </a:r>
            <a:endParaRPr b="0" i="0" sz="1400" u="none" cap="none" strike="noStrike">
              <a:solidFill>
                <a:srgbClr val="000000"/>
              </a:solidFill>
              <a:latin typeface="Arial"/>
              <a:ea typeface="Arial"/>
              <a:cs typeface="Arial"/>
              <a:sym typeface="Arial"/>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3"/>
          <p:cNvSpPr txBox="1"/>
          <p:nvPr/>
        </p:nvSpPr>
        <p:spPr>
          <a:xfrm>
            <a:off x="491150" y="288350"/>
            <a:ext cx="8075100" cy="856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465AC"/>
              </a:buClr>
              <a:buSzPts val="3000"/>
              <a:buFont typeface="Open Sans"/>
              <a:buNone/>
            </a:pPr>
            <a:r>
              <a:rPr b="1" i="0" lang="en-US" sz="3000" u="none" cap="none" strike="noStrike">
                <a:solidFill>
                  <a:srgbClr val="0465AC"/>
                </a:solidFill>
                <a:latin typeface="Open Sans"/>
                <a:ea typeface="Open Sans"/>
                <a:cs typeface="Open Sans"/>
                <a:sym typeface="Open Sans"/>
              </a:rPr>
              <a:t>Impact: Employee Retention and Growth</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23"/>
          <p:cNvSpPr txBox="1"/>
          <p:nvPr/>
        </p:nvSpPr>
        <p:spPr>
          <a:xfrm>
            <a:off x="3890575" y="1370700"/>
            <a:ext cx="4684500" cy="34986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People feel more comfortable/capable in their roles</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Learning becomes fun and engaging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People are more engaged and motivated to do their jobs and go beyond what is required</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Support employees’ career paths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Build the next generation of leaders</a:t>
            </a:r>
            <a:endParaRPr b="0" i="0" sz="1800" u="none" cap="none" strike="noStrike">
              <a:solidFill>
                <a:srgbClr val="000000"/>
              </a:solidFill>
              <a:latin typeface="Arial"/>
              <a:ea typeface="Arial"/>
              <a:cs typeface="Arial"/>
              <a:sym typeface="Arial"/>
            </a:endParaRPr>
          </a:p>
        </p:txBody>
      </p:sp>
      <p:pic>
        <p:nvPicPr>
          <p:cNvPr id="128" name="Google Shape;128;p23"/>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
        <p:nvSpPr>
          <p:cNvPr id="129" name="Google Shape;129;p23"/>
          <p:cNvSpPr/>
          <p:nvPr/>
        </p:nvSpPr>
        <p:spPr>
          <a:xfrm>
            <a:off x="1094295" y="1791275"/>
            <a:ext cx="2041200" cy="1987800"/>
          </a:xfrm>
          <a:prstGeom prst="ellipse">
            <a:avLst/>
          </a:prstGeom>
          <a:solidFill>
            <a:srgbClr val="0465AC"/>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30" name="Google Shape;130;p23"/>
          <p:cNvSpPr/>
          <p:nvPr/>
        </p:nvSpPr>
        <p:spPr>
          <a:xfrm>
            <a:off x="1689502" y="2357074"/>
            <a:ext cx="850800" cy="856200"/>
          </a:xfrm>
          <a:custGeom>
            <a:rect b="b" l="l" r="r" t="t"/>
            <a:pathLst>
              <a:path extrusionOk="0" h="120000" w="120000">
                <a:moveTo>
                  <a:pt x="24761" y="113333"/>
                </a:moveTo>
                <a:cubicBezTo>
                  <a:pt x="26033" y="103950"/>
                  <a:pt x="32761" y="100200"/>
                  <a:pt x="39633" y="97183"/>
                </a:cubicBezTo>
                <a:lnTo>
                  <a:pt x="39850" y="97094"/>
                </a:lnTo>
                <a:cubicBezTo>
                  <a:pt x="44750" y="95500"/>
                  <a:pt x="53477" y="89105"/>
                  <a:pt x="53477" y="75383"/>
                </a:cubicBezTo>
                <a:cubicBezTo>
                  <a:pt x="53477" y="63744"/>
                  <a:pt x="49622" y="58066"/>
                  <a:pt x="47544" y="55011"/>
                </a:cubicBezTo>
                <a:cubicBezTo>
                  <a:pt x="47133" y="54394"/>
                  <a:pt x="46633" y="53605"/>
                  <a:pt x="46744" y="53777"/>
                </a:cubicBezTo>
                <a:cubicBezTo>
                  <a:pt x="46577" y="53327"/>
                  <a:pt x="45761" y="50716"/>
                  <a:pt x="46938" y="44638"/>
                </a:cubicBezTo>
                <a:cubicBezTo>
                  <a:pt x="47494" y="41788"/>
                  <a:pt x="46555" y="40227"/>
                  <a:pt x="46555" y="40227"/>
                </a:cubicBezTo>
                <a:cubicBezTo>
                  <a:pt x="45066" y="36138"/>
                  <a:pt x="42300" y="28516"/>
                  <a:pt x="44377" y="22361"/>
                </a:cubicBezTo>
                <a:cubicBezTo>
                  <a:pt x="47166" y="13844"/>
                  <a:pt x="49638" y="12166"/>
                  <a:pt x="54116" y="9705"/>
                </a:cubicBezTo>
                <a:cubicBezTo>
                  <a:pt x="54377" y="9561"/>
                  <a:pt x="54633" y="9394"/>
                  <a:pt x="54872" y="9205"/>
                </a:cubicBezTo>
                <a:cubicBezTo>
                  <a:pt x="55716" y="8527"/>
                  <a:pt x="59300" y="6666"/>
                  <a:pt x="63350" y="6666"/>
                </a:cubicBezTo>
                <a:cubicBezTo>
                  <a:pt x="65377" y="6666"/>
                  <a:pt x="67083" y="7138"/>
                  <a:pt x="68433" y="8077"/>
                </a:cubicBezTo>
                <a:cubicBezTo>
                  <a:pt x="70055" y="9194"/>
                  <a:pt x="71611" y="11327"/>
                  <a:pt x="73961" y="18172"/>
                </a:cubicBezTo>
                <a:cubicBezTo>
                  <a:pt x="78338" y="30383"/>
                  <a:pt x="75566" y="37211"/>
                  <a:pt x="74166" y="39577"/>
                </a:cubicBezTo>
                <a:cubicBezTo>
                  <a:pt x="73238" y="41150"/>
                  <a:pt x="72922" y="43133"/>
                  <a:pt x="73283" y="45011"/>
                </a:cubicBezTo>
                <a:cubicBezTo>
                  <a:pt x="74366" y="50605"/>
                  <a:pt x="73666" y="52966"/>
                  <a:pt x="73483" y="53438"/>
                </a:cubicBezTo>
                <a:cubicBezTo>
                  <a:pt x="73438" y="53505"/>
                  <a:pt x="72783" y="54522"/>
                  <a:pt x="72450" y="55011"/>
                </a:cubicBezTo>
                <a:cubicBezTo>
                  <a:pt x="70377" y="58066"/>
                  <a:pt x="66516" y="63744"/>
                  <a:pt x="66516" y="75383"/>
                </a:cubicBezTo>
                <a:cubicBezTo>
                  <a:pt x="66516" y="89105"/>
                  <a:pt x="75250" y="95500"/>
                  <a:pt x="80150" y="97094"/>
                </a:cubicBezTo>
                <a:lnTo>
                  <a:pt x="80366" y="97183"/>
                </a:lnTo>
                <a:cubicBezTo>
                  <a:pt x="87238" y="100200"/>
                  <a:pt x="93966" y="103950"/>
                  <a:pt x="95238" y="113333"/>
                </a:cubicBezTo>
                <a:cubicBezTo>
                  <a:pt x="95238" y="113333"/>
                  <a:pt x="24761" y="113333"/>
                  <a:pt x="24761" y="113333"/>
                </a:cubicBezTo>
                <a:close/>
                <a:moveTo>
                  <a:pt x="81750" y="90711"/>
                </a:moveTo>
                <a:cubicBezTo>
                  <a:pt x="81750" y="90711"/>
                  <a:pt x="71972" y="87861"/>
                  <a:pt x="71972" y="75383"/>
                </a:cubicBezTo>
                <a:cubicBezTo>
                  <a:pt x="71972" y="64422"/>
                  <a:pt x="75988" y="60561"/>
                  <a:pt x="77538" y="57894"/>
                </a:cubicBezTo>
                <a:cubicBezTo>
                  <a:pt x="77538" y="57894"/>
                  <a:pt x="80727" y="54483"/>
                  <a:pt x="78588" y="43477"/>
                </a:cubicBezTo>
                <a:cubicBezTo>
                  <a:pt x="82150" y="37444"/>
                  <a:pt x="83305" y="27622"/>
                  <a:pt x="78950" y="15494"/>
                </a:cubicBezTo>
                <a:cubicBezTo>
                  <a:pt x="76522" y="8411"/>
                  <a:pt x="74383" y="4527"/>
                  <a:pt x="71116" y="2272"/>
                </a:cubicBezTo>
                <a:cubicBezTo>
                  <a:pt x="68722" y="611"/>
                  <a:pt x="66000" y="0"/>
                  <a:pt x="63350" y="0"/>
                </a:cubicBezTo>
                <a:cubicBezTo>
                  <a:pt x="58422" y="0"/>
                  <a:pt x="53750" y="2133"/>
                  <a:pt x="51883" y="3627"/>
                </a:cubicBezTo>
                <a:cubicBezTo>
                  <a:pt x="46427" y="6622"/>
                  <a:pt x="42761" y="9377"/>
                  <a:pt x="39316" y="19883"/>
                </a:cubicBezTo>
                <a:cubicBezTo>
                  <a:pt x="36333" y="28711"/>
                  <a:pt x="39883" y="38288"/>
                  <a:pt x="41633" y="43100"/>
                </a:cubicBezTo>
                <a:cubicBezTo>
                  <a:pt x="39500" y="54111"/>
                  <a:pt x="42455" y="57894"/>
                  <a:pt x="42455" y="57894"/>
                </a:cubicBezTo>
                <a:cubicBezTo>
                  <a:pt x="44011" y="60561"/>
                  <a:pt x="48022" y="64422"/>
                  <a:pt x="48022" y="75383"/>
                </a:cubicBezTo>
                <a:cubicBezTo>
                  <a:pt x="48022" y="87861"/>
                  <a:pt x="38250" y="90711"/>
                  <a:pt x="38250" y="90711"/>
                </a:cubicBezTo>
                <a:cubicBezTo>
                  <a:pt x="32044" y="93438"/>
                  <a:pt x="19088" y="98666"/>
                  <a:pt x="19088" y="116666"/>
                </a:cubicBezTo>
                <a:cubicBezTo>
                  <a:pt x="19088" y="116666"/>
                  <a:pt x="19088" y="120000"/>
                  <a:pt x="21816" y="120000"/>
                </a:cubicBezTo>
                <a:lnTo>
                  <a:pt x="98183" y="120000"/>
                </a:lnTo>
                <a:cubicBezTo>
                  <a:pt x="100911" y="120000"/>
                  <a:pt x="100911" y="116666"/>
                  <a:pt x="100911" y="116666"/>
                </a:cubicBezTo>
                <a:cubicBezTo>
                  <a:pt x="100911" y="98666"/>
                  <a:pt x="87955" y="93438"/>
                  <a:pt x="81750" y="90711"/>
                </a:cubicBezTo>
                <a:moveTo>
                  <a:pt x="108422" y="83366"/>
                </a:moveTo>
                <a:cubicBezTo>
                  <a:pt x="108422" y="83366"/>
                  <a:pt x="102311" y="81672"/>
                  <a:pt x="102311" y="71966"/>
                </a:cubicBezTo>
                <a:cubicBezTo>
                  <a:pt x="102311" y="63438"/>
                  <a:pt x="104411" y="60438"/>
                  <a:pt x="105650" y="58366"/>
                </a:cubicBezTo>
                <a:cubicBezTo>
                  <a:pt x="105650" y="58366"/>
                  <a:pt x="108016" y="55416"/>
                  <a:pt x="106311" y="46861"/>
                </a:cubicBezTo>
                <a:cubicBezTo>
                  <a:pt x="107711" y="43111"/>
                  <a:pt x="110555" y="35661"/>
                  <a:pt x="108166" y="28800"/>
                </a:cubicBezTo>
                <a:cubicBezTo>
                  <a:pt x="105411" y="20633"/>
                  <a:pt x="103583" y="18483"/>
                  <a:pt x="99222" y="16155"/>
                </a:cubicBezTo>
                <a:cubicBezTo>
                  <a:pt x="97727" y="14994"/>
                  <a:pt x="93988" y="13333"/>
                  <a:pt x="90044" y="13333"/>
                </a:cubicBezTo>
                <a:cubicBezTo>
                  <a:pt x="88183" y="13333"/>
                  <a:pt x="86283" y="13738"/>
                  <a:pt x="84544" y="14705"/>
                </a:cubicBezTo>
                <a:cubicBezTo>
                  <a:pt x="85238" y="16861"/>
                  <a:pt x="85827" y="19000"/>
                  <a:pt x="86250" y="21105"/>
                </a:cubicBezTo>
                <a:cubicBezTo>
                  <a:pt x="86316" y="21055"/>
                  <a:pt x="86388" y="20994"/>
                  <a:pt x="86461" y="20944"/>
                </a:cubicBezTo>
                <a:cubicBezTo>
                  <a:pt x="87388" y="20316"/>
                  <a:pt x="88600" y="20000"/>
                  <a:pt x="90044" y="20000"/>
                </a:cubicBezTo>
                <a:cubicBezTo>
                  <a:pt x="92866" y="20000"/>
                  <a:pt x="95616" y="21250"/>
                  <a:pt x="96288" y="21772"/>
                </a:cubicBezTo>
                <a:cubicBezTo>
                  <a:pt x="96527" y="21961"/>
                  <a:pt x="96783" y="22127"/>
                  <a:pt x="97038" y="22266"/>
                </a:cubicBezTo>
                <a:cubicBezTo>
                  <a:pt x="99722" y="23694"/>
                  <a:pt x="100727" y="24233"/>
                  <a:pt x="103122" y="31338"/>
                </a:cubicBezTo>
                <a:cubicBezTo>
                  <a:pt x="104566" y="35483"/>
                  <a:pt x="102511" y="40988"/>
                  <a:pt x="101405" y="43950"/>
                </a:cubicBezTo>
                <a:cubicBezTo>
                  <a:pt x="100894" y="45311"/>
                  <a:pt x="100722" y="46983"/>
                  <a:pt x="101011" y="48433"/>
                </a:cubicBezTo>
                <a:cubicBezTo>
                  <a:pt x="101755" y="52177"/>
                  <a:pt x="101411" y="53922"/>
                  <a:pt x="101288" y="54355"/>
                </a:cubicBezTo>
                <a:cubicBezTo>
                  <a:pt x="101277" y="54377"/>
                  <a:pt x="101261" y="54405"/>
                  <a:pt x="101244" y="54433"/>
                </a:cubicBezTo>
                <a:lnTo>
                  <a:pt x="101061" y="54738"/>
                </a:lnTo>
                <a:cubicBezTo>
                  <a:pt x="99588" y="57166"/>
                  <a:pt x="96855" y="61700"/>
                  <a:pt x="96855" y="71966"/>
                </a:cubicBezTo>
                <a:cubicBezTo>
                  <a:pt x="96855" y="83438"/>
                  <a:pt x="103166" y="88516"/>
                  <a:pt x="106827" y="89750"/>
                </a:cubicBezTo>
                <a:cubicBezTo>
                  <a:pt x="110311" y="91272"/>
                  <a:pt x="113527" y="93661"/>
                  <a:pt x="114344" y="99994"/>
                </a:cubicBezTo>
                <a:lnTo>
                  <a:pt x="102550" y="100000"/>
                </a:lnTo>
                <a:cubicBezTo>
                  <a:pt x="103594" y="101961"/>
                  <a:pt x="104455" y="104194"/>
                  <a:pt x="105111" y="106666"/>
                </a:cubicBezTo>
                <a:lnTo>
                  <a:pt x="117272" y="106661"/>
                </a:lnTo>
                <a:cubicBezTo>
                  <a:pt x="120000" y="106661"/>
                  <a:pt x="120000" y="103327"/>
                  <a:pt x="120000" y="103327"/>
                </a:cubicBezTo>
                <a:cubicBezTo>
                  <a:pt x="120000" y="89994"/>
                  <a:pt x="113388" y="85488"/>
                  <a:pt x="108422" y="83366"/>
                </a:cubicBezTo>
                <a:moveTo>
                  <a:pt x="13172" y="89750"/>
                </a:moveTo>
                <a:cubicBezTo>
                  <a:pt x="16833" y="88516"/>
                  <a:pt x="23144" y="83438"/>
                  <a:pt x="23144" y="71966"/>
                </a:cubicBezTo>
                <a:cubicBezTo>
                  <a:pt x="23144" y="61700"/>
                  <a:pt x="20405" y="57166"/>
                  <a:pt x="18938" y="54738"/>
                </a:cubicBezTo>
                <a:lnTo>
                  <a:pt x="18755" y="54433"/>
                </a:lnTo>
                <a:cubicBezTo>
                  <a:pt x="18738" y="54405"/>
                  <a:pt x="18722" y="54377"/>
                  <a:pt x="18705" y="54355"/>
                </a:cubicBezTo>
                <a:cubicBezTo>
                  <a:pt x="18588" y="53922"/>
                  <a:pt x="18238" y="52177"/>
                  <a:pt x="18988" y="48433"/>
                </a:cubicBezTo>
                <a:cubicBezTo>
                  <a:pt x="19277" y="46983"/>
                  <a:pt x="19105" y="45311"/>
                  <a:pt x="18594" y="43950"/>
                </a:cubicBezTo>
                <a:cubicBezTo>
                  <a:pt x="17488" y="40988"/>
                  <a:pt x="15433" y="35483"/>
                  <a:pt x="16877" y="31338"/>
                </a:cubicBezTo>
                <a:cubicBezTo>
                  <a:pt x="19272" y="24233"/>
                  <a:pt x="20272" y="23694"/>
                  <a:pt x="22961" y="22266"/>
                </a:cubicBezTo>
                <a:cubicBezTo>
                  <a:pt x="23222" y="22127"/>
                  <a:pt x="23472" y="21961"/>
                  <a:pt x="23711" y="21772"/>
                </a:cubicBezTo>
                <a:cubicBezTo>
                  <a:pt x="24383" y="21250"/>
                  <a:pt x="27133" y="20000"/>
                  <a:pt x="29955" y="20000"/>
                </a:cubicBezTo>
                <a:cubicBezTo>
                  <a:pt x="31311" y="20000"/>
                  <a:pt x="32438" y="20305"/>
                  <a:pt x="33344" y="20861"/>
                </a:cubicBezTo>
                <a:cubicBezTo>
                  <a:pt x="33583" y="19711"/>
                  <a:pt x="33866" y="18561"/>
                  <a:pt x="34250" y="17411"/>
                </a:cubicBezTo>
                <a:cubicBezTo>
                  <a:pt x="34583" y="16388"/>
                  <a:pt x="34938" y="15516"/>
                  <a:pt x="35283" y="14611"/>
                </a:cubicBezTo>
                <a:cubicBezTo>
                  <a:pt x="33588" y="13711"/>
                  <a:pt x="31755" y="13333"/>
                  <a:pt x="29955" y="13333"/>
                </a:cubicBezTo>
                <a:cubicBezTo>
                  <a:pt x="26011" y="13333"/>
                  <a:pt x="22272" y="14994"/>
                  <a:pt x="20777" y="16155"/>
                </a:cubicBezTo>
                <a:cubicBezTo>
                  <a:pt x="16416" y="18483"/>
                  <a:pt x="14583" y="20633"/>
                  <a:pt x="11833" y="28800"/>
                </a:cubicBezTo>
                <a:cubicBezTo>
                  <a:pt x="9444" y="35661"/>
                  <a:pt x="12288" y="43111"/>
                  <a:pt x="13688" y="46861"/>
                </a:cubicBezTo>
                <a:cubicBezTo>
                  <a:pt x="11977" y="55416"/>
                  <a:pt x="14350" y="58366"/>
                  <a:pt x="14350" y="58366"/>
                </a:cubicBezTo>
                <a:cubicBezTo>
                  <a:pt x="15588" y="60438"/>
                  <a:pt x="17694" y="63438"/>
                  <a:pt x="17694" y="71966"/>
                </a:cubicBezTo>
                <a:cubicBezTo>
                  <a:pt x="17694" y="81672"/>
                  <a:pt x="11577" y="83366"/>
                  <a:pt x="11577" y="83366"/>
                </a:cubicBezTo>
                <a:cubicBezTo>
                  <a:pt x="6616" y="85488"/>
                  <a:pt x="0" y="89994"/>
                  <a:pt x="0" y="103327"/>
                </a:cubicBezTo>
                <a:cubicBezTo>
                  <a:pt x="0" y="103327"/>
                  <a:pt x="0" y="106661"/>
                  <a:pt x="2727" y="106661"/>
                </a:cubicBezTo>
                <a:lnTo>
                  <a:pt x="14888" y="106666"/>
                </a:lnTo>
                <a:cubicBezTo>
                  <a:pt x="15544" y="104194"/>
                  <a:pt x="16400" y="101961"/>
                  <a:pt x="17450" y="100000"/>
                </a:cubicBezTo>
                <a:lnTo>
                  <a:pt x="5655" y="99994"/>
                </a:lnTo>
                <a:cubicBezTo>
                  <a:pt x="6472" y="93661"/>
                  <a:pt x="9688" y="91272"/>
                  <a:pt x="13172" y="89750"/>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4"/>
          <p:cNvSpPr txBox="1"/>
          <p:nvPr/>
        </p:nvSpPr>
        <p:spPr>
          <a:xfrm>
            <a:off x="3796125" y="1249463"/>
            <a:ext cx="4684500" cy="3066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Customers get more value from our products</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Achieving compliance ensures we have public confidence</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Partners are aligned with the brand and are better enabled to reflect our values and vision</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Consistency allows us to provide a uniform experience across locations/stores etc.</a:t>
            </a:r>
            <a:br>
              <a:rPr b="0" i="0" lang="en-US" sz="1800" u="none" cap="none" strike="noStrike">
                <a:solidFill>
                  <a:srgbClr val="0465AC"/>
                </a:solidFill>
                <a:latin typeface="Open Sans"/>
                <a:ea typeface="Open Sans"/>
                <a:cs typeface="Open Sans"/>
                <a:sym typeface="Open Sans"/>
              </a:rPr>
            </a:br>
            <a:endParaRPr b="0" i="0" sz="1800" u="none" cap="none" strike="noStrike">
              <a:solidFill>
                <a:srgbClr val="0465AC"/>
              </a:solidFill>
              <a:latin typeface="Open Sans"/>
              <a:ea typeface="Open Sans"/>
              <a:cs typeface="Open Sans"/>
              <a:sym typeface="Open Sans"/>
            </a:endParaRPr>
          </a:p>
        </p:txBody>
      </p:sp>
      <p:sp>
        <p:nvSpPr>
          <p:cNvPr id="137" name="Google Shape;137;p24"/>
          <p:cNvSpPr txBox="1"/>
          <p:nvPr/>
        </p:nvSpPr>
        <p:spPr>
          <a:xfrm>
            <a:off x="1742050" y="345506"/>
            <a:ext cx="5543100" cy="856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465AC"/>
              </a:buClr>
              <a:buSzPts val="3000"/>
              <a:buFont typeface="Open Sans"/>
              <a:buNone/>
            </a:pPr>
            <a:r>
              <a:rPr b="1" i="0" lang="en-US" sz="3000" u="none" cap="none" strike="noStrike">
                <a:solidFill>
                  <a:srgbClr val="0465AC"/>
                </a:solidFill>
                <a:latin typeface="Open Sans"/>
                <a:ea typeface="Open Sans"/>
                <a:cs typeface="Open Sans"/>
                <a:sym typeface="Open Sans"/>
              </a:rPr>
              <a:t>Impact: Brand</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8" name="Google Shape;138;p24"/>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
        <p:nvSpPr>
          <p:cNvPr id="139" name="Google Shape;139;p24"/>
          <p:cNvSpPr/>
          <p:nvPr/>
        </p:nvSpPr>
        <p:spPr>
          <a:xfrm>
            <a:off x="1094295" y="1791275"/>
            <a:ext cx="2041200" cy="1987800"/>
          </a:xfrm>
          <a:prstGeom prst="ellipse">
            <a:avLst/>
          </a:prstGeom>
          <a:solidFill>
            <a:srgbClr val="0465AC"/>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40" name="Google Shape;140;p24"/>
          <p:cNvSpPr/>
          <p:nvPr/>
        </p:nvSpPr>
        <p:spPr>
          <a:xfrm>
            <a:off x="1699852" y="2386773"/>
            <a:ext cx="830100" cy="796800"/>
          </a:xfrm>
          <a:custGeom>
            <a:rect b="b" l="l" r="r" t="t"/>
            <a:pathLst>
              <a:path extrusionOk="0" h="120000" w="120000">
                <a:moveTo>
                  <a:pt x="117272" y="40911"/>
                </a:moveTo>
                <a:cubicBezTo>
                  <a:pt x="115766" y="40911"/>
                  <a:pt x="114544" y="42133"/>
                  <a:pt x="114544" y="43638"/>
                </a:cubicBezTo>
                <a:lnTo>
                  <a:pt x="114544" y="103638"/>
                </a:lnTo>
                <a:cubicBezTo>
                  <a:pt x="114544" y="109661"/>
                  <a:pt x="109661" y="114544"/>
                  <a:pt x="103638" y="114544"/>
                </a:cubicBezTo>
                <a:lnTo>
                  <a:pt x="16361" y="114544"/>
                </a:lnTo>
                <a:cubicBezTo>
                  <a:pt x="10338" y="114544"/>
                  <a:pt x="5455" y="109661"/>
                  <a:pt x="5455" y="103638"/>
                </a:cubicBezTo>
                <a:lnTo>
                  <a:pt x="5455" y="16361"/>
                </a:lnTo>
                <a:cubicBezTo>
                  <a:pt x="5455" y="10338"/>
                  <a:pt x="10338" y="5455"/>
                  <a:pt x="16361" y="5455"/>
                </a:cubicBezTo>
                <a:lnTo>
                  <a:pt x="76361" y="5455"/>
                </a:lnTo>
                <a:cubicBezTo>
                  <a:pt x="77872" y="5455"/>
                  <a:pt x="79088" y="4233"/>
                  <a:pt x="79088" y="2727"/>
                </a:cubicBezTo>
                <a:cubicBezTo>
                  <a:pt x="79088" y="1222"/>
                  <a:pt x="77872" y="0"/>
                  <a:pt x="76361" y="0"/>
                </a:cubicBezTo>
                <a:lnTo>
                  <a:pt x="16361" y="0"/>
                </a:lnTo>
                <a:cubicBezTo>
                  <a:pt x="7322" y="0"/>
                  <a:pt x="0" y="7327"/>
                  <a:pt x="0" y="16361"/>
                </a:cubicBezTo>
                <a:lnTo>
                  <a:pt x="0" y="103638"/>
                </a:lnTo>
                <a:cubicBezTo>
                  <a:pt x="0" y="112677"/>
                  <a:pt x="7322" y="120000"/>
                  <a:pt x="16361" y="120000"/>
                </a:cubicBezTo>
                <a:lnTo>
                  <a:pt x="103638" y="120000"/>
                </a:lnTo>
                <a:cubicBezTo>
                  <a:pt x="112677" y="120000"/>
                  <a:pt x="120000" y="112677"/>
                  <a:pt x="120000" y="103638"/>
                </a:cubicBezTo>
                <a:lnTo>
                  <a:pt x="120000" y="43638"/>
                </a:lnTo>
                <a:cubicBezTo>
                  <a:pt x="120000" y="42133"/>
                  <a:pt x="118777" y="40911"/>
                  <a:pt x="117272" y="40911"/>
                </a:cubicBezTo>
                <a:moveTo>
                  <a:pt x="38922" y="70911"/>
                </a:moveTo>
                <a:lnTo>
                  <a:pt x="49088" y="70911"/>
                </a:lnTo>
                <a:lnTo>
                  <a:pt x="49088" y="81077"/>
                </a:lnTo>
                <a:lnTo>
                  <a:pt x="36816" y="83183"/>
                </a:lnTo>
                <a:cubicBezTo>
                  <a:pt x="36816" y="83183"/>
                  <a:pt x="38922" y="70911"/>
                  <a:pt x="38922" y="70911"/>
                </a:cubicBezTo>
                <a:close/>
                <a:moveTo>
                  <a:pt x="93194" y="15233"/>
                </a:moveTo>
                <a:lnTo>
                  <a:pt x="104766" y="26805"/>
                </a:lnTo>
                <a:lnTo>
                  <a:pt x="54544" y="77027"/>
                </a:lnTo>
                <a:lnTo>
                  <a:pt x="54544" y="65455"/>
                </a:lnTo>
                <a:lnTo>
                  <a:pt x="42977" y="65455"/>
                </a:lnTo>
                <a:cubicBezTo>
                  <a:pt x="42977" y="65455"/>
                  <a:pt x="93194" y="15233"/>
                  <a:pt x="93194" y="15233"/>
                </a:cubicBezTo>
                <a:close/>
                <a:moveTo>
                  <a:pt x="100577" y="7855"/>
                </a:moveTo>
                <a:cubicBezTo>
                  <a:pt x="102061" y="6372"/>
                  <a:pt x="104105" y="5455"/>
                  <a:pt x="106361" y="5455"/>
                </a:cubicBezTo>
                <a:cubicBezTo>
                  <a:pt x="110883" y="5455"/>
                  <a:pt x="114544" y="9122"/>
                  <a:pt x="114544" y="13638"/>
                </a:cubicBezTo>
                <a:cubicBezTo>
                  <a:pt x="114544" y="15894"/>
                  <a:pt x="113627" y="17944"/>
                  <a:pt x="112150" y="19422"/>
                </a:cubicBezTo>
                <a:lnTo>
                  <a:pt x="108622" y="22950"/>
                </a:lnTo>
                <a:lnTo>
                  <a:pt x="97050" y="11377"/>
                </a:lnTo>
                <a:cubicBezTo>
                  <a:pt x="97050" y="11377"/>
                  <a:pt x="100577" y="7855"/>
                  <a:pt x="100577" y="7855"/>
                </a:cubicBezTo>
                <a:close/>
                <a:moveTo>
                  <a:pt x="30000" y="90000"/>
                </a:moveTo>
                <a:lnTo>
                  <a:pt x="53277" y="86005"/>
                </a:lnTo>
                <a:lnTo>
                  <a:pt x="116005" y="23277"/>
                </a:lnTo>
                <a:cubicBezTo>
                  <a:pt x="118472" y="20811"/>
                  <a:pt x="120000" y="17405"/>
                  <a:pt x="120000" y="13638"/>
                </a:cubicBezTo>
                <a:cubicBezTo>
                  <a:pt x="120000" y="6105"/>
                  <a:pt x="113894" y="0"/>
                  <a:pt x="106361" y="0"/>
                </a:cubicBezTo>
                <a:cubicBezTo>
                  <a:pt x="102600" y="0"/>
                  <a:pt x="99188" y="1527"/>
                  <a:pt x="96722" y="3994"/>
                </a:cubicBezTo>
                <a:lnTo>
                  <a:pt x="33994" y="66722"/>
                </a:lnTo>
                <a:cubicBezTo>
                  <a:pt x="33994" y="66722"/>
                  <a:pt x="30000" y="90000"/>
                  <a:pt x="30000" y="90000"/>
                </a:cubicBezTo>
                <a:close/>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25"/>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F3F3F3"/>
              </a:buClr>
              <a:buSzPts val="3000"/>
              <a:buFont typeface="Open Sans"/>
              <a:buNone/>
            </a:pPr>
            <a:r>
              <a:rPr b="1" i="0" lang="en-US" sz="3000" u="none" cap="none" strike="noStrike">
                <a:solidFill>
                  <a:srgbClr val="F3F3F3"/>
                </a:solidFill>
                <a:latin typeface="Open Sans"/>
                <a:ea typeface="Open Sans"/>
                <a:cs typeface="Open Sans"/>
                <a:sym typeface="Open Sans"/>
              </a:rPr>
              <a:t>We’re not alone…</a:t>
            </a:r>
            <a:endParaRPr b="1" i="0" sz="3000" u="none" cap="none" strike="noStrike">
              <a:solidFill>
                <a:srgbClr val="F3F3F3"/>
              </a:solidFill>
              <a:latin typeface="Open Sans"/>
              <a:ea typeface="Open Sans"/>
              <a:cs typeface="Open Sans"/>
              <a:sym typeface="Open Sans"/>
            </a:endParaRPr>
          </a:p>
          <a:p>
            <a:pPr indent="0" lvl="0" marL="0" marR="0" rtl="0" algn="ctr">
              <a:lnSpc>
                <a:spcPct val="100000"/>
              </a:lnSpc>
              <a:spcBef>
                <a:spcPts val="0"/>
              </a:spcBef>
              <a:spcAft>
                <a:spcPts val="0"/>
              </a:spcAft>
              <a:buClr>
                <a:srgbClr val="F3F3F3"/>
              </a:buClr>
              <a:buSzPts val="3000"/>
              <a:buFont typeface="Open Sans"/>
              <a:buNone/>
            </a:pPr>
            <a:r>
              <a:t/>
            </a:r>
            <a:endParaRPr b="0" i="1" sz="3000" u="none" cap="none" strike="noStrike">
              <a:solidFill>
                <a:srgbClr val="F3F3F3"/>
              </a:solidFill>
              <a:latin typeface="Open Sans"/>
              <a:ea typeface="Open Sans"/>
              <a:cs typeface="Open Sans"/>
              <a:sym typeface="Open Sans"/>
            </a:endParaRPr>
          </a:p>
          <a:p>
            <a:pPr indent="0" lvl="0" marL="0" marR="0" rtl="0" algn="ctr">
              <a:lnSpc>
                <a:spcPct val="100000"/>
              </a:lnSpc>
              <a:spcBef>
                <a:spcPts val="0"/>
              </a:spcBef>
              <a:spcAft>
                <a:spcPts val="0"/>
              </a:spcAft>
              <a:buClr>
                <a:schemeClr val="dk1"/>
              </a:buClr>
              <a:buSzPts val="2000"/>
              <a:buFont typeface="Arial"/>
              <a:buNone/>
            </a:pPr>
            <a:r>
              <a:rPr b="1" i="0" lang="en-US" sz="2000" u="none" cap="none" strike="noStrike">
                <a:solidFill>
                  <a:srgbClr val="FFFFFF"/>
                </a:solidFill>
                <a:latin typeface="Open Sans"/>
                <a:ea typeface="Open Sans"/>
                <a:cs typeface="Open Sans"/>
                <a:sym typeface="Open Sans"/>
              </a:rPr>
              <a:t>Dissatisfaction With the Traditional LMS is Widespread</a:t>
            </a:r>
            <a:br>
              <a:rPr b="1" i="0" lang="en-US" sz="2000" u="none" cap="none" strike="noStrike">
                <a:solidFill>
                  <a:srgbClr val="FFFFFF"/>
                </a:solidFill>
                <a:latin typeface="Open Sans"/>
                <a:ea typeface="Open Sans"/>
                <a:cs typeface="Open Sans"/>
                <a:sym typeface="Open Sans"/>
              </a:rPr>
            </a:br>
            <a:endParaRPr b="1" i="0" sz="2000" u="none" cap="none" strike="noStrike">
              <a:solidFill>
                <a:srgbClr val="FFFFFF"/>
              </a:solidFill>
              <a:latin typeface="Open Sans"/>
              <a:ea typeface="Open Sans"/>
              <a:cs typeface="Open Sans"/>
              <a:sym typeface="Open Sans"/>
            </a:endParaRPr>
          </a:p>
          <a:p>
            <a:pPr indent="0" lvl="0" marL="0" marR="0" rtl="0" algn="ctr">
              <a:lnSpc>
                <a:spcPct val="100000"/>
              </a:lnSpc>
              <a:spcBef>
                <a:spcPts val="0"/>
              </a:spcBef>
              <a:spcAft>
                <a:spcPts val="0"/>
              </a:spcAft>
              <a:buClr>
                <a:srgbClr val="434343"/>
              </a:buClr>
              <a:buSzPts val="1200"/>
              <a:buFont typeface="Open Sans"/>
              <a:buNone/>
            </a:pPr>
            <a:r>
              <a:rPr b="0" i="0" lang="en-US" sz="1800" u="none" cap="none" strike="noStrike">
                <a:solidFill>
                  <a:srgbClr val="FFFFFF"/>
                </a:solidFill>
                <a:latin typeface="Open Sans"/>
                <a:ea typeface="Open Sans"/>
                <a:cs typeface="Open Sans"/>
                <a:sym typeface="Open Sans"/>
              </a:rPr>
              <a:t>According to Brandon Hall Group, 37% of companies are actively considering replacing their current digital learning solution. </a:t>
            </a:r>
            <a:endParaRPr b="1" i="0" sz="2000" u="none" cap="none" strike="noStrike">
              <a:solidFill>
                <a:srgbClr val="FFFFFF"/>
              </a:solidFill>
              <a:latin typeface="Open Sans"/>
              <a:ea typeface="Open Sans"/>
              <a:cs typeface="Open Sans"/>
              <a:sym typeface="Open Sans"/>
            </a:endParaRPr>
          </a:p>
          <a:p>
            <a:pPr indent="0" lvl="0" marL="0" marR="0" rtl="0" algn="ctr">
              <a:lnSpc>
                <a:spcPct val="100000"/>
              </a:lnSpc>
              <a:spcBef>
                <a:spcPts val="0"/>
              </a:spcBef>
              <a:spcAft>
                <a:spcPts val="0"/>
              </a:spcAft>
              <a:buClr>
                <a:schemeClr val="dk1"/>
              </a:buClr>
              <a:buSzPts val="2000"/>
              <a:buFont typeface="Arial"/>
              <a:buNone/>
            </a:pPr>
            <a:r>
              <a:t/>
            </a:r>
            <a:endParaRPr b="1" i="0" sz="2000" u="none" cap="none" strike="noStrike">
              <a:solidFill>
                <a:srgbClr val="FFFFFF"/>
              </a:solidFill>
              <a:latin typeface="Open Sans"/>
              <a:ea typeface="Open Sans"/>
              <a:cs typeface="Open Sans"/>
              <a:sym typeface="Open Sans"/>
            </a:endParaRPr>
          </a:p>
        </p:txBody>
      </p:sp>
      <p:pic>
        <p:nvPicPr>
          <p:cNvPr id="147" name="Google Shape;147;p25"/>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6"/>
          <p:cNvSpPr/>
          <p:nvPr/>
        </p:nvSpPr>
        <p:spPr>
          <a:xfrm>
            <a:off x="-34050" y="-66775"/>
            <a:ext cx="9255000" cy="53022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l">
              <a:lnSpc>
                <a:spcPct val="100000"/>
              </a:lnSpc>
              <a:spcBef>
                <a:spcPts val="0"/>
              </a:spcBef>
              <a:spcAft>
                <a:spcPts val="0"/>
              </a:spcAft>
              <a:buClr>
                <a:srgbClr val="F3F3F3"/>
              </a:buClr>
              <a:buSzPts val="3000"/>
              <a:buFont typeface="Open Sans"/>
              <a:buNone/>
            </a:pPr>
            <a:r>
              <a:t/>
            </a:r>
            <a:endParaRPr b="1" i="0" sz="1800" u="none" cap="none" strike="noStrike">
              <a:solidFill>
                <a:srgbClr val="FFFFFF"/>
              </a:solidFill>
              <a:latin typeface="Open Sans"/>
              <a:ea typeface="Open Sans"/>
              <a:cs typeface="Open Sans"/>
              <a:sym typeface="Open Sans"/>
            </a:endParaRPr>
          </a:p>
        </p:txBody>
      </p:sp>
      <p:pic>
        <p:nvPicPr>
          <p:cNvPr id="154" name="Google Shape;154;p26"/>
          <p:cNvPicPr preferRelativeResize="0"/>
          <p:nvPr/>
        </p:nvPicPr>
        <p:blipFill rotWithShape="1">
          <a:blip r:embed="rId3">
            <a:alphaModFix/>
          </a:blip>
          <a:srcRect b="0" l="0" r="0" t="0"/>
          <a:stretch/>
        </p:blipFill>
        <p:spPr>
          <a:xfrm>
            <a:off x="4589575" y="2088016"/>
            <a:ext cx="2290975" cy="833925"/>
          </a:xfrm>
          <a:prstGeom prst="rect">
            <a:avLst/>
          </a:prstGeom>
          <a:noFill/>
          <a:ln>
            <a:noFill/>
          </a:ln>
        </p:spPr>
      </p:pic>
      <p:sp>
        <p:nvSpPr>
          <p:cNvPr id="155" name="Google Shape;155;p26"/>
          <p:cNvSpPr txBox="1"/>
          <p:nvPr/>
        </p:nvSpPr>
        <p:spPr>
          <a:xfrm>
            <a:off x="744475" y="2208875"/>
            <a:ext cx="4077900" cy="5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solidFill>
                  <a:srgbClr val="FFFFFF"/>
                </a:solidFill>
                <a:latin typeface="Open Sans"/>
                <a:ea typeface="Open Sans"/>
                <a:cs typeface="Open Sans"/>
                <a:sym typeface="Open Sans"/>
              </a:rPr>
              <a:t>Our selected vendor:</a:t>
            </a:r>
            <a:endParaRPr sz="3000">
              <a:solidFill>
                <a:srgbClr val="FFFFFF"/>
              </a:solidFill>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7"/>
          <p:cNvSpPr txBox="1"/>
          <p:nvPr>
            <p:ph type="title"/>
          </p:nvPr>
        </p:nvSpPr>
        <p:spPr>
          <a:xfrm>
            <a:off x="662325" y="511031"/>
            <a:ext cx="7819500" cy="448200"/>
          </a:xfrm>
          <a:prstGeom prst="rect">
            <a:avLst/>
          </a:prstGeom>
          <a:noFill/>
          <a:ln>
            <a:noFill/>
          </a:ln>
        </p:spPr>
        <p:txBody>
          <a:bodyPr anchorCtr="0" anchor="t" bIns="68575" lIns="68575" spcFirstLastPara="1" rIns="68575" wrap="square" tIns="68575">
            <a:noAutofit/>
          </a:bodyPr>
          <a:lstStyle/>
          <a:p>
            <a:pPr indent="0" lvl="0" marL="0" rtl="0" algn="ctr">
              <a:lnSpc>
                <a:spcPct val="100000"/>
              </a:lnSpc>
              <a:spcBef>
                <a:spcPts val="0"/>
              </a:spcBef>
              <a:spcAft>
                <a:spcPts val="0"/>
              </a:spcAft>
              <a:buSzPts val="2400"/>
              <a:buNone/>
            </a:pPr>
            <a:r>
              <a:rPr lang="en-US"/>
              <a:t>Docebo  Learning Platform</a:t>
            </a:r>
            <a:endParaRPr/>
          </a:p>
        </p:txBody>
      </p:sp>
      <p:sp>
        <p:nvSpPr>
          <p:cNvPr id="161" name="Google Shape;161;p27"/>
          <p:cNvSpPr/>
          <p:nvPr/>
        </p:nvSpPr>
        <p:spPr>
          <a:xfrm>
            <a:off x="2578569" y="2917121"/>
            <a:ext cx="912900" cy="912900"/>
          </a:xfrm>
          <a:prstGeom prst="ellipse">
            <a:avLst/>
          </a:prstGeom>
          <a:solidFill>
            <a:srgbClr val="0D8AA9"/>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62" name="Google Shape;162;p27"/>
          <p:cNvSpPr/>
          <p:nvPr/>
        </p:nvSpPr>
        <p:spPr>
          <a:xfrm>
            <a:off x="4214298" y="2917125"/>
            <a:ext cx="794400" cy="823500"/>
          </a:xfrm>
          <a:prstGeom prst="ellipse">
            <a:avLst/>
          </a:prstGeom>
          <a:solidFill>
            <a:srgbClr val="003D6B"/>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63" name="Google Shape;163;p27"/>
          <p:cNvSpPr/>
          <p:nvPr/>
        </p:nvSpPr>
        <p:spPr>
          <a:xfrm>
            <a:off x="4153152" y="1064850"/>
            <a:ext cx="794400" cy="808800"/>
          </a:xfrm>
          <a:prstGeom prst="ellipse">
            <a:avLst/>
          </a:prstGeom>
          <a:solidFill>
            <a:srgbClr val="5EBE5E"/>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64" name="Google Shape;164;p27"/>
          <p:cNvSpPr txBox="1"/>
          <p:nvPr/>
        </p:nvSpPr>
        <p:spPr>
          <a:xfrm>
            <a:off x="2110775" y="3954175"/>
            <a:ext cx="1848600" cy="977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33333"/>
              </a:buClr>
              <a:buSzPts val="400"/>
              <a:buFont typeface="Open Sans"/>
              <a:buNone/>
            </a:pPr>
            <a:r>
              <a:rPr b="1" i="0" lang="en-US" sz="1400" u="none" cap="none" strike="noStrike">
                <a:solidFill>
                  <a:srgbClr val="333333"/>
                </a:solidFill>
                <a:latin typeface="Source Sans Pro"/>
                <a:ea typeface="Source Sans Pro"/>
                <a:cs typeface="Source Sans Pro"/>
                <a:sym typeface="Source Sans Pro"/>
              </a:rPr>
              <a:t>Learn</a:t>
            </a:r>
            <a:endParaRPr b="1" i="0" sz="1400" u="none" cap="none" strike="noStrike">
              <a:solidFill>
                <a:srgbClr val="333333"/>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Clr>
                <a:srgbClr val="333333"/>
              </a:buClr>
              <a:buSzPts val="400"/>
              <a:buFont typeface="Open Sans"/>
              <a:buNone/>
            </a:pPr>
            <a:r>
              <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rPr b="0" i="0" lang="en-US" sz="1400" u="none" cap="none" strike="noStrike">
                <a:solidFill>
                  <a:srgbClr val="333333"/>
                </a:solidFill>
                <a:latin typeface="Source Sans Pro"/>
                <a:ea typeface="Source Sans Pro"/>
                <a:cs typeface="Source Sans Pro"/>
                <a:sym typeface="Source Sans Pro"/>
              </a:rPr>
              <a:t>LMS</a:t>
            </a:r>
            <a:endParaRPr b="0" i="0" sz="1400" u="none" cap="none" strike="noStrike">
              <a:solidFill>
                <a:srgbClr val="333333"/>
              </a:solidFill>
              <a:latin typeface="Source Sans Pro"/>
              <a:ea typeface="Source Sans Pro"/>
              <a:cs typeface="Source Sans Pro"/>
              <a:sym typeface="Source Sans Pro"/>
            </a:endParaRPr>
          </a:p>
        </p:txBody>
      </p:sp>
      <p:sp>
        <p:nvSpPr>
          <p:cNvPr id="165" name="Google Shape;165;p27"/>
          <p:cNvSpPr txBox="1"/>
          <p:nvPr/>
        </p:nvSpPr>
        <p:spPr>
          <a:xfrm>
            <a:off x="3959375" y="3921493"/>
            <a:ext cx="1304400" cy="1337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33333"/>
              </a:buClr>
              <a:buSzPts val="400"/>
              <a:buFont typeface="Open Sans"/>
              <a:buNone/>
            </a:pPr>
            <a:r>
              <a:rPr b="1" i="0" lang="en-US" sz="1400" u="none" cap="none" strike="noStrike">
                <a:solidFill>
                  <a:srgbClr val="333333"/>
                </a:solidFill>
                <a:latin typeface="Source Sans Pro"/>
                <a:ea typeface="Source Sans Pro"/>
                <a:cs typeface="Source Sans Pro"/>
                <a:sym typeface="Source Sans Pro"/>
              </a:rPr>
              <a:t>Coach &amp; Share</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rPr b="0" i="0" lang="en-US" sz="1400" u="none" cap="none" strike="noStrike">
                <a:solidFill>
                  <a:srgbClr val="333333"/>
                </a:solidFill>
                <a:latin typeface="Source Sans Pro"/>
                <a:ea typeface="Source Sans Pro"/>
                <a:cs typeface="Source Sans Pro"/>
                <a:sym typeface="Source Sans Pro"/>
              </a:rPr>
              <a:t>Social &amp; Experiential Learning </a:t>
            </a:r>
            <a:endParaRPr b="0" i="0" sz="1400" u="none" cap="none" strike="noStrike">
              <a:solidFill>
                <a:srgbClr val="000000"/>
              </a:solidFill>
              <a:latin typeface="Source Sans Pro"/>
              <a:ea typeface="Source Sans Pro"/>
              <a:cs typeface="Source Sans Pro"/>
              <a:sym typeface="Source Sans Pro"/>
            </a:endParaRPr>
          </a:p>
        </p:txBody>
      </p:sp>
      <p:sp>
        <p:nvSpPr>
          <p:cNvPr id="166" name="Google Shape;166;p27"/>
          <p:cNvSpPr txBox="1"/>
          <p:nvPr/>
        </p:nvSpPr>
        <p:spPr>
          <a:xfrm>
            <a:off x="3353377" y="1907525"/>
            <a:ext cx="2472000" cy="1416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33333"/>
              </a:buClr>
              <a:buSzPts val="400"/>
              <a:buFont typeface="Open Sans"/>
              <a:buNone/>
            </a:pPr>
            <a:r>
              <a:rPr b="1" i="0" lang="en-US" sz="1400" u="none" cap="none" strike="noStrike">
                <a:solidFill>
                  <a:srgbClr val="333333"/>
                </a:solidFill>
                <a:latin typeface="Source Sans Pro"/>
                <a:ea typeface="Source Sans Pro"/>
                <a:cs typeface="Source Sans Pro"/>
                <a:sym typeface="Source Sans Pro"/>
              </a:rPr>
              <a:t>AI</a:t>
            </a:r>
            <a:endParaRPr b="1" i="0" sz="1400" u="none" cap="none" strike="noStrike">
              <a:solidFill>
                <a:srgbClr val="333333"/>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Clr>
                <a:srgbClr val="333333"/>
              </a:buClr>
              <a:buSzPts val="400"/>
              <a:buFont typeface="Open Sans"/>
              <a:buNone/>
            </a:pPr>
            <a:r>
              <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rPr b="0" i="0" lang="en-US" sz="1400" u="none" cap="none" strike="noStrike">
                <a:solidFill>
                  <a:srgbClr val="333333"/>
                </a:solidFill>
                <a:latin typeface="Source Sans Pro"/>
                <a:ea typeface="Source Sans Pro"/>
                <a:cs typeface="Source Sans Pro"/>
                <a:sym typeface="Source Sans Pro"/>
              </a:rPr>
              <a:t>Artificial Intelligence </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rPr b="0" i="0" lang="en-US" sz="1400" u="none" cap="none" strike="noStrike">
                <a:solidFill>
                  <a:srgbClr val="333333"/>
                </a:solidFill>
                <a:latin typeface="Source Sans Pro"/>
                <a:ea typeface="Source Sans Pro"/>
                <a:cs typeface="Source Sans Pro"/>
                <a:sym typeface="Source Sans Pro"/>
              </a:rPr>
              <a:t>Engine</a:t>
            </a:r>
            <a:endParaRPr b="0" i="0" sz="1400" u="none" cap="none" strike="noStrike">
              <a:solidFill>
                <a:srgbClr val="333333"/>
              </a:solidFill>
              <a:latin typeface="Source Sans Pro"/>
              <a:ea typeface="Source Sans Pro"/>
              <a:cs typeface="Source Sans Pro"/>
              <a:sym typeface="Source Sans Pro"/>
            </a:endParaRPr>
          </a:p>
        </p:txBody>
      </p:sp>
      <p:sp>
        <p:nvSpPr>
          <p:cNvPr id="167" name="Google Shape;167;p27"/>
          <p:cNvSpPr/>
          <p:nvPr/>
        </p:nvSpPr>
        <p:spPr>
          <a:xfrm>
            <a:off x="5703007" y="2917133"/>
            <a:ext cx="912900" cy="912900"/>
          </a:xfrm>
          <a:prstGeom prst="ellipse">
            <a:avLst/>
          </a:prstGeom>
          <a:solidFill>
            <a:srgbClr val="003D6B"/>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68" name="Google Shape;168;p27"/>
          <p:cNvSpPr txBox="1"/>
          <p:nvPr/>
        </p:nvSpPr>
        <p:spPr>
          <a:xfrm>
            <a:off x="5410025" y="3954120"/>
            <a:ext cx="1498800" cy="167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33333"/>
              </a:buClr>
              <a:buSzPts val="400"/>
              <a:buFont typeface="Open Sans"/>
              <a:buNone/>
            </a:pPr>
            <a:r>
              <a:rPr b="1" i="0" lang="en-US" sz="1400" u="none" cap="none" strike="noStrike">
                <a:solidFill>
                  <a:srgbClr val="333333"/>
                </a:solidFill>
                <a:latin typeface="Source Sans Pro"/>
                <a:ea typeface="Source Sans Pro"/>
                <a:cs typeface="Source Sans Pro"/>
                <a:sym typeface="Source Sans Pro"/>
              </a:rPr>
              <a:t>Extended Enterprise</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r>
              <a:rPr b="0" i="0" lang="en-US" sz="1400" u="none" cap="none" strike="noStrike">
                <a:solidFill>
                  <a:srgbClr val="333333"/>
                </a:solidFill>
                <a:latin typeface="Source Sans Pro"/>
                <a:ea typeface="Source Sans Pro"/>
                <a:cs typeface="Source Sans Pro"/>
                <a:sym typeface="Source Sans Pro"/>
              </a:rPr>
              <a:t>External training</a:t>
            </a:r>
            <a:endParaRPr b="0" i="0" sz="1400" u="none" cap="none" strike="noStrike">
              <a:solidFill>
                <a:srgbClr val="333333"/>
              </a:solidFill>
              <a:latin typeface="Source Sans Pro"/>
              <a:ea typeface="Source Sans Pro"/>
              <a:cs typeface="Source Sans Pro"/>
              <a:sym typeface="Source Sans Pro"/>
            </a:endParaRPr>
          </a:p>
          <a:p>
            <a:pPr indent="0" lvl="0" marL="0" marR="0" rtl="0" algn="ctr">
              <a:lnSpc>
                <a:spcPct val="100000"/>
              </a:lnSpc>
              <a:spcBef>
                <a:spcPts val="0"/>
              </a:spcBef>
              <a:spcAft>
                <a:spcPts val="0"/>
              </a:spcAft>
              <a:buClr>
                <a:srgbClr val="333333"/>
              </a:buClr>
              <a:buSzPts val="400"/>
              <a:buFont typeface="Open Sans"/>
              <a:buNone/>
            </a:pPr>
            <a:br>
              <a:rPr b="0" i="0" lang="en-US" sz="1400" u="none" cap="none" strike="noStrike">
                <a:solidFill>
                  <a:srgbClr val="333333"/>
                </a:solidFill>
                <a:latin typeface="Source Sans Pro"/>
                <a:ea typeface="Source Sans Pro"/>
                <a:cs typeface="Source Sans Pro"/>
                <a:sym typeface="Source Sans Pro"/>
              </a:rPr>
            </a:br>
            <a:endParaRPr b="0" i="0" sz="1400" u="none" cap="none" strike="noStrike">
              <a:solidFill>
                <a:srgbClr val="333333"/>
              </a:solidFill>
              <a:latin typeface="Source Sans Pro"/>
              <a:ea typeface="Source Sans Pro"/>
              <a:cs typeface="Source Sans Pro"/>
              <a:sym typeface="Source Sans Pro"/>
            </a:endParaRPr>
          </a:p>
        </p:txBody>
      </p:sp>
      <p:sp>
        <p:nvSpPr>
          <p:cNvPr id="169" name="Google Shape;169;p27"/>
          <p:cNvSpPr/>
          <p:nvPr/>
        </p:nvSpPr>
        <p:spPr>
          <a:xfrm>
            <a:off x="2792982" y="3174042"/>
            <a:ext cx="484200" cy="352200"/>
          </a:xfrm>
          <a:custGeom>
            <a:rect b="b" l="l" r="r" t="t"/>
            <a:pathLst>
              <a:path extrusionOk="0" h="120000" w="120000">
                <a:moveTo>
                  <a:pt x="60000" y="59750"/>
                </a:moveTo>
                <a:lnTo>
                  <a:pt x="10366" y="33750"/>
                </a:lnTo>
                <a:lnTo>
                  <a:pt x="60000" y="7750"/>
                </a:lnTo>
                <a:lnTo>
                  <a:pt x="109638" y="33750"/>
                </a:lnTo>
                <a:cubicBezTo>
                  <a:pt x="109638" y="33750"/>
                  <a:pt x="60000" y="59750"/>
                  <a:pt x="60000" y="59750"/>
                </a:cubicBezTo>
                <a:close/>
                <a:moveTo>
                  <a:pt x="100172" y="96194"/>
                </a:moveTo>
                <a:lnTo>
                  <a:pt x="82411" y="90088"/>
                </a:lnTo>
                <a:lnTo>
                  <a:pt x="82400" y="90161"/>
                </a:lnTo>
                <a:cubicBezTo>
                  <a:pt x="82205" y="90100"/>
                  <a:pt x="82027" y="90000"/>
                  <a:pt x="81816" y="90000"/>
                </a:cubicBezTo>
                <a:cubicBezTo>
                  <a:pt x="81261" y="90000"/>
                  <a:pt x="80766" y="90283"/>
                  <a:pt x="80333" y="90688"/>
                </a:cubicBezTo>
                <a:lnTo>
                  <a:pt x="80305" y="90627"/>
                </a:lnTo>
                <a:lnTo>
                  <a:pt x="60111" y="111450"/>
                </a:lnTo>
                <a:lnTo>
                  <a:pt x="42544" y="90744"/>
                </a:lnTo>
                <a:lnTo>
                  <a:pt x="42516" y="90800"/>
                </a:lnTo>
                <a:cubicBezTo>
                  <a:pt x="42061" y="90327"/>
                  <a:pt x="41522" y="90000"/>
                  <a:pt x="40911" y="90000"/>
                </a:cubicBezTo>
                <a:cubicBezTo>
                  <a:pt x="40705" y="90000"/>
                  <a:pt x="40522" y="90100"/>
                  <a:pt x="40327" y="90161"/>
                </a:cubicBezTo>
                <a:lnTo>
                  <a:pt x="40316" y="90088"/>
                </a:lnTo>
                <a:lnTo>
                  <a:pt x="22294" y="96283"/>
                </a:lnTo>
                <a:lnTo>
                  <a:pt x="26483" y="50194"/>
                </a:lnTo>
                <a:lnTo>
                  <a:pt x="58827" y="67133"/>
                </a:lnTo>
                <a:lnTo>
                  <a:pt x="58838" y="67111"/>
                </a:lnTo>
                <a:cubicBezTo>
                  <a:pt x="59194" y="67344"/>
                  <a:pt x="59577" y="67500"/>
                  <a:pt x="60000" y="67500"/>
                </a:cubicBezTo>
                <a:cubicBezTo>
                  <a:pt x="60422" y="67500"/>
                  <a:pt x="60811" y="67344"/>
                  <a:pt x="61161" y="67111"/>
                </a:cubicBezTo>
                <a:lnTo>
                  <a:pt x="61172" y="67133"/>
                </a:lnTo>
                <a:lnTo>
                  <a:pt x="93872" y="50005"/>
                </a:lnTo>
                <a:cubicBezTo>
                  <a:pt x="93872" y="50005"/>
                  <a:pt x="100172" y="96194"/>
                  <a:pt x="100172" y="96194"/>
                </a:cubicBezTo>
                <a:close/>
                <a:moveTo>
                  <a:pt x="120000" y="33750"/>
                </a:moveTo>
                <a:cubicBezTo>
                  <a:pt x="120000" y="32255"/>
                  <a:pt x="119355" y="30994"/>
                  <a:pt x="118438" y="30388"/>
                </a:cubicBezTo>
                <a:lnTo>
                  <a:pt x="118444" y="30366"/>
                </a:lnTo>
                <a:lnTo>
                  <a:pt x="118366" y="30322"/>
                </a:lnTo>
                <a:cubicBezTo>
                  <a:pt x="118338" y="30305"/>
                  <a:pt x="118311" y="30294"/>
                  <a:pt x="118288" y="30283"/>
                </a:cubicBezTo>
                <a:lnTo>
                  <a:pt x="61172" y="366"/>
                </a:lnTo>
                <a:lnTo>
                  <a:pt x="61161" y="388"/>
                </a:lnTo>
                <a:cubicBezTo>
                  <a:pt x="60811" y="155"/>
                  <a:pt x="60422" y="0"/>
                  <a:pt x="60000" y="0"/>
                </a:cubicBezTo>
                <a:cubicBezTo>
                  <a:pt x="59577" y="0"/>
                  <a:pt x="59194" y="155"/>
                  <a:pt x="58838" y="388"/>
                </a:cubicBezTo>
                <a:lnTo>
                  <a:pt x="58827" y="366"/>
                </a:lnTo>
                <a:lnTo>
                  <a:pt x="1716" y="30283"/>
                </a:lnTo>
                <a:cubicBezTo>
                  <a:pt x="1688" y="30294"/>
                  <a:pt x="1661" y="30305"/>
                  <a:pt x="1638" y="30322"/>
                </a:cubicBezTo>
                <a:lnTo>
                  <a:pt x="1555" y="30366"/>
                </a:lnTo>
                <a:lnTo>
                  <a:pt x="1561" y="30388"/>
                </a:lnTo>
                <a:cubicBezTo>
                  <a:pt x="644" y="30994"/>
                  <a:pt x="0" y="32255"/>
                  <a:pt x="0" y="33750"/>
                </a:cubicBezTo>
                <a:cubicBezTo>
                  <a:pt x="0" y="35244"/>
                  <a:pt x="644" y="36505"/>
                  <a:pt x="1561" y="37111"/>
                </a:cubicBezTo>
                <a:lnTo>
                  <a:pt x="1555" y="37133"/>
                </a:lnTo>
                <a:lnTo>
                  <a:pt x="1638" y="37177"/>
                </a:lnTo>
                <a:cubicBezTo>
                  <a:pt x="1661" y="37194"/>
                  <a:pt x="1688" y="37205"/>
                  <a:pt x="1716" y="37216"/>
                </a:cubicBezTo>
                <a:lnTo>
                  <a:pt x="6833" y="39900"/>
                </a:lnTo>
                <a:lnTo>
                  <a:pt x="3377" y="75572"/>
                </a:lnTo>
                <a:cubicBezTo>
                  <a:pt x="1394" y="76694"/>
                  <a:pt x="0" y="79372"/>
                  <a:pt x="0" y="82500"/>
                </a:cubicBezTo>
                <a:cubicBezTo>
                  <a:pt x="0" y="86644"/>
                  <a:pt x="2438" y="90000"/>
                  <a:pt x="5455" y="90000"/>
                </a:cubicBezTo>
                <a:cubicBezTo>
                  <a:pt x="8466" y="90000"/>
                  <a:pt x="10911" y="86644"/>
                  <a:pt x="10911" y="82500"/>
                </a:cubicBezTo>
                <a:cubicBezTo>
                  <a:pt x="10911" y="80088"/>
                  <a:pt x="10066" y="77966"/>
                  <a:pt x="8777" y="76594"/>
                </a:cubicBezTo>
                <a:lnTo>
                  <a:pt x="12072" y="42644"/>
                </a:lnTo>
                <a:lnTo>
                  <a:pt x="21233" y="47444"/>
                </a:lnTo>
                <a:lnTo>
                  <a:pt x="16388" y="100750"/>
                </a:lnTo>
                <a:lnTo>
                  <a:pt x="16433" y="100766"/>
                </a:lnTo>
                <a:cubicBezTo>
                  <a:pt x="16416" y="100927"/>
                  <a:pt x="16361" y="101072"/>
                  <a:pt x="16361" y="101250"/>
                </a:cubicBezTo>
                <a:cubicBezTo>
                  <a:pt x="16361" y="103322"/>
                  <a:pt x="17583" y="105000"/>
                  <a:pt x="19088" y="105000"/>
                </a:cubicBezTo>
                <a:cubicBezTo>
                  <a:pt x="19300" y="105000"/>
                  <a:pt x="19477" y="104911"/>
                  <a:pt x="19672" y="104850"/>
                </a:cubicBezTo>
                <a:lnTo>
                  <a:pt x="19683" y="104911"/>
                </a:lnTo>
                <a:lnTo>
                  <a:pt x="40211" y="97850"/>
                </a:lnTo>
                <a:lnTo>
                  <a:pt x="58366" y="119250"/>
                </a:lnTo>
                <a:lnTo>
                  <a:pt x="58388" y="119200"/>
                </a:lnTo>
                <a:cubicBezTo>
                  <a:pt x="58850" y="119672"/>
                  <a:pt x="59388" y="120000"/>
                  <a:pt x="60000" y="120000"/>
                </a:cubicBezTo>
                <a:cubicBezTo>
                  <a:pt x="60561" y="120000"/>
                  <a:pt x="61050" y="119711"/>
                  <a:pt x="61488" y="119311"/>
                </a:cubicBezTo>
                <a:lnTo>
                  <a:pt x="61511" y="119372"/>
                </a:lnTo>
                <a:lnTo>
                  <a:pt x="82411" y="97816"/>
                </a:lnTo>
                <a:lnTo>
                  <a:pt x="103044" y="104911"/>
                </a:lnTo>
                <a:lnTo>
                  <a:pt x="103055" y="104838"/>
                </a:lnTo>
                <a:cubicBezTo>
                  <a:pt x="103250" y="104900"/>
                  <a:pt x="103433" y="105000"/>
                  <a:pt x="103638" y="105000"/>
                </a:cubicBezTo>
                <a:cubicBezTo>
                  <a:pt x="105144" y="105000"/>
                  <a:pt x="106361" y="103322"/>
                  <a:pt x="106361" y="101250"/>
                </a:cubicBezTo>
                <a:cubicBezTo>
                  <a:pt x="106361" y="101005"/>
                  <a:pt x="106305" y="100794"/>
                  <a:pt x="106277" y="100566"/>
                </a:cubicBezTo>
                <a:lnTo>
                  <a:pt x="106316" y="100555"/>
                </a:lnTo>
                <a:lnTo>
                  <a:pt x="99055" y="47294"/>
                </a:lnTo>
                <a:lnTo>
                  <a:pt x="118288" y="37216"/>
                </a:lnTo>
                <a:cubicBezTo>
                  <a:pt x="118311" y="37205"/>
                  <a:pt x="118338" y="37194"/>
                  <a:pt x="118366" y="37177"/>
                </a:cubicBezTo>
                <a:lnTo>
                  <a:pt x="118444" y="37133"/>
                </a:lnTo>
                <a:lnTo>
                  <a:pt x="118438" y="37111"/>
                </a:lnTo>
                <a:cubicBezTo>
                  <a:pt x="119355" y="36505"/>
                  <a:pt x="120000" y="35244"/>
                  <a:pt x="120000" y="33750"/>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
        <p:nvSpPr>
          <p:cNvPr id="170" name="Google Shape;170;p27"/>
          <p:cNvSpPr/>
          <p:nvPr/>
        </p:nvSpPr>
        <p:spPr>
          <a:xfrm>
            <a:off x="4518733" y="3371390"/>
            <a:ext cx="243000" cy="252000"/>
          </a:xfrm>
          <a:custGeom>
            <a:rect b="b" l="l" r="r" t="t"/>
            <a:pathLst>
              <a:path extrusionOk="0" h="120000" w="120000">
                <a:moveTo>
                  <a:pt x="87272" y="103638"/>
                </a:moveTo>
                <a:lnTo>
                  <a:pt x="81816" y="103638"/>
                </a:lnTo>
                <a:lnTo>
                  <a:pt x="81816" y="109088"/>
                </a:lnTo>
                <a:lnTo>
                  <a:pt x="87272" y="109088"/>
                </a:lnTo>
                <a:cubicBezTo>
                  <a:pt x="87272" y="109088"/>
                  <a:pt x="87272" y="103638"/>
                  <a:pt x="87272" y="103638"/>
                </a:cubicBezTo>
                <a:close/>
                <a:moveTo>
                  <a:pt x="87272" y="81816"/>
                </a:moveTo>
                <a:lnTo>
                  <a:pt x="81816" y="81816"/>
                </a:lnTo>
                <a:lnTo>
                  <a:pt x="81816" y="87272"/>
                </a:lnTo>
                <a:lnTo>
                  <a:pt x="87272" y="87272"/>
                </a:lnTo>
                <a:cubicBezTo>
                  <a:pt x="87272" y="87272"/>
                  <a:pt x="87272" y="81816"/>
                  <a:pt x="87272" y="81816"/>
                </a:cubicBezTo>
                <a:close/>
                <a:moveTo>
                  <a:pt x="81816" y="60000"/>
                </a:moveTo>
                <a:lnTo>
                  <a:pt x="87272" y="60000"/>
                </a:lnTo>
                <a:lnTo>
                  <a:pt x="87272" y="54544"/>
                </a:lnTo>
                <a:lnTo>
                  <a:pt x="81816" y="54544"/>
                </a:lnTo>
                <a:cubicBezTo>
                  <a:pt x="81816" y="54544"/>
                  <a:pt x="81816" y="60000"/>
                  <a:pt x="81816" y="60000"/>
                </a:cubicBezTo>
                <a:close/>
                <a:moveTo>
                  <a:pt x="87272" y="92727"/>
                </a:moveTo>
                <a:lnTo>
                  <a:pt x="81816" y="92727"/>
                </a:lnTo>
                <a:lnTo>
                  <a:pt x="81816" y="98183"/>
                </a:lnTo>
                <a:lnTo>
                  <a:pt x="87272" y="98183"/>
                </a:lnTo>
                <a:cubicBezTo>
                  <a:pt x="87272" y="98183"/>
                  <a:pt x="87272" y="92727"/>
                  <a:pt x="87272" y="92727"/>
                </a:cubicBezTo>
                <a:close/>
                <a:moveTo>
                  <a:pt x="81816" y="49088"/>
                </a:moveTo>
                <a:lnTo>
                  <a:pt x="87272" y="49088"/>
                </a:lnTo>
                <a:lnTo>
                  <a:pt x="87272" y="43638"/>
                </a:lnTo>
                <a:lnTo>
                  <a:pt x="81816" y="43638"/>
                </a:lnTo>
                <a:cubicBezTo>
                  <a:pt x="81816" y="43638"/>
                  <a:pt x="81816" y="49088"/>
                  <a:pt x="81816" y="49088"/>
                </a:cubicBezTo>
                <a:close/>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3"/>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81816" y="38183"/>
                </a:moveTo>
                <a:lnTo>
                  <a:pt x="87272" y="38183"/>
                </a:lnTo>
                <a:lnTo>
                  <a:pt x="87272" y="32727"/>
                </a:lnTo>
                <a:lnTo>
                  <a:pt x="81816" y="32727"/>
                </a:lnTo>
                <a:cubicBezTo>
                  <a:pt x="81816" y="32727"/>
                  <a:pt x="81816" y="38183"/>
                  <a:pt x="81816" y="38183"/>
                </a:cubicBezTo>
                <a:close/>
                <a:moveTo>
                  <a:pt x="92727" y="68183"/>
                </a:moveTo>
                <a:lnTo>
                  <a:pt x="76361" y="68183"/>
                </a:lnTo>
                <a:lnTo>
                  <a:pt x="76361" y="27272"/>
                </a:lnTo>
                <a:lnTo>
                  <a:pt x="87272" y="27272"/>
                </a:lnTo>
                <a:cubicBezTo>
                  <a:pt x="90283" y="27272"/>
                  <a:pt x="92727" y="29716"/>
                  <a:pt x="92727" y="32727"/>
                </a:cubicBezTo>
                <a:cubicBezTo>
                  <a:pt x="92727" y="32727"/>
                  <a:pt x="92727" y="68183"/>
                  <a:pt x="92727" y="68183"/>
                </a:cubicBezTo>
                <a:close/>
                <a:moveTo>
                  <a:pt x="92727" y="109088"/>
                </a:moveTo>
                <a:cubicBezTo>
                  <a:pt x="92727" y="112100"/>
                  <a:pt x="90283" y="114544"/>
                  <a:pt x="87272" y="114544"/>
                </a:cubicBezTo>
                <a:lnTo>
                  <a:pt x="76361" y="114544"/>
                </a:lnTo>
                <a:lnTo>
                  <a:pt x="76361" y="73638"/>
                </a:lnTo>
                <a:lnTo>
                  <a:pt x="92727" y="73638"/>
                </a:lnTo>
                <a:cubicBezTo>
                  <a:pt x="92727" y="73638"/>
                  <a:pt x="92727" y="109088"/>
                  <a:pt x="92727" y="109088"/>
                </a:cubicBezTo>
                <a:close/>
                <a:moveTo>
                  <a:pt x="70911" y="68183"/>
                </a:moveTo>
                <a:lnTo>
                  <a:pt x="27272" y="68183"/>
                </a:lnTo>
                <a:lnTo>
                  <a:pt x="27272" y="27272"/>
                </a:lnTo>
                <a:lnTo>
                  <a:pt x="70911" y="27272"/>
                </a:lnTo>
                <a:cubicBezTo>
                  <a:pt x="70911" y="27272"/>
                  <a:pt x="70911" y="68183"/>
                  <a:pt x="70911" y="68183"/>
                </a:cubicBezTo>
                <a:close/>
                <a:moveTo>
                  <a:pt x="70911" y="114544"/>
                </a:moveTo>
                <a:lnTo>
                  <a:pt x="27272" y="114544"/>
                </a:lnTo>
                <a:lnTo>
                  <a:pt x="27272" y="73638"/>
                </a:lnTo>
                <a:lnTo>
                  <a:pt x="70911" y="73638"/>
                </a:lnTo>
                <a:cubicBezTo>
                  <a:pt x="70911" y="73638"/>
                  <a:pt x="70911" y="114544"/>
                  <a:pt x="70911" y="114544"/>
                </a:cubicBezTo>
                <a:close/>
                <a:moveTo>
                  <a:pt x="21816" y="68183"/>
                </a:moveTo>
                <a:lnTo>
                  <a:pt x="5455" y="68183"/>
                </a:lnTo>
                <a:lnTo>
                  <a:pt x="5455" y="32727"/>
                </a:lnTo>
                <a:cubicBezTo>
                  <a:pt x="5455" y="29716"/>
                  <a:pt x="7900" y="27272"/>
                  <a:pt x="10911" y="27272"/>
                </a:cubicBezTo>
                <a:lnTo>
                  <a:pt x="21816" y="27272"/>
                </a:lnTo>
                <a:cubicBezTo>
                  <a:pt x="21816" y="27272"/>
                  <a:pt x="21816" y="68183"/>
                  <a:pt x="21816" y="68183"/>
                </a:cubicBezTo>
                <a:close/>
                <a:moveTo>
                  <a:pt x="21816" y="114544"/>
                </a:moveTo>
                <a:lnTo>
                  <a:pt x="10911" y="114544"/>
                </a:lnTo>
                <a:cubicBezTo>
                  <a:pt x="7900" y="114544"/>
                  <a:pt x="5455" y="112100"/>
                  <a:pt x="5455" y="109088"/>
                </a:cubicBezTo>
                <a:lnTo>
                  <a:pt x="5455" y="73638"/>
                </a:lnTo>
                <a:lnTo>
                  <a:pt x="21816" y="73638"/>
                </a:lnTo>
                <a:cubicBezTo>
                  <a:pt x="21816" y="73638"/>
                  <a:pt x="21816" y="114544"/>
                  <a:pt x="21816" y="114544"/>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moveTo>
                  <a:pt x="10911" y="49088"/>
                </a:moveTo>
                <a:lnTo>
                  <a:pt x="16361" y="49088"/>
                </a:lnTo>
                <a:lnTo>
                  <a:pt x="16361" y="43638"/>
                </a:lnTo>
                <a:lnTo>
                  <a:pt x="10911" y="43638"/>
                </a:lnTo>
                <a:cubicBezTo>
                  <a:pt x="10911" y="43638"/>
                  <a:pt x="10911" y="49088"/>
                  <a:pt x="10911" y="49088"/>
                </a:cubicBezTo>
                <a:close/>
                <a:moveTo>
                  <a:pt x="10911" y="60000"/>
                </a:moveTo>
                <a:lnTo>
                  <a:pt x="16361" y="60000"/>
                </a:lnTo>
                <a:lnTo>
                  <a:pt x="16361" y="54544"/>
                </a:lnTo>
                <a:lnTo>
                  <a:pt x="10911" y="54544"/>
                </a:lnTo>
                <a:cubicBezTo>
                  <a:pt x="10911" y="54544"/>
                  <a:pt x="10911" y="60000"/>
                  <a:pt x="10911" y="60000"/>
                </a:cubicBezTo>
                <a:close/>
                <a:moveTo>
                  <a:pt x="16361" y="92727"/>
                </a:moveTo>
                <a:lnTo>
                  <a:pt x="10911" y="92727"/>
                </a:lnTo>
                <a:lnTo>
                  <a:pt x="10911" y="98183"/>
                </a:lnTo>
                <a:lnTo>
                  <a:pt x="16361" y="98183"/>
                </a:lnTo>
                <a:cubicBezTo>
                  <a:pt x="16361" y="98183"/>
                  <a:pt x="16361" y="92727"/>
                  <a:pt x="16361" y="92727"/>
                </a:cubicBezTo>
                <a:close/>
                <a:moveTo>
                  <a:pt x="10911" y="38183"/>
                </a:moveTo>
                <a:lnTo>
                  <a:pt x="16361" y="38183"/>
                </a:lnTo>
                <a:lnTo>
                  <a:pt x="16361" y="32727"/>
                </a:lnTo>
                <a:lnTo>
                  <a:pt x="10911" y="32727"/>
                </a:lnTo>
                <a:cubicBezTo>
                  <a:pt x="10911" y="32727"/>
                  <a:pt x="10911" y="38183"/>
                  <a:pt x="10911" y="38183"/>
                </a:cubicBezTo>
                <a:close/>
                <a:moveTo>
                  <a:pt x="16361" y="81816"/>
                </a:moveTo>
                <a:lnTo>
                  <a:pt x="10911" y="81816"/>
                </a:lnTo>
                <a:lnTo>
                  <a:pt x="10911" y="87272"/>
                </a:lnTo>
                <a:lnTo>
                  <a:pt x="16361" y="87272"/>
                </a:lnTo>
                <a:cubicBezTo>
                  <a:pt x="16361" y="87272"/>
                  <a:pt x="16361" y="81816"/>
                  <a:pt x="16361" y="81816"/>
                </a:cubicBezTo>
                <a:close/>
                <a:moveTo>
                  <a:pt x="16361" y="103638"/>
                </a:moveTo>
                <a:lnTo>
                  <a:pt x="10911" y="103638"/>
                </a:lnTo>
                <a:lnTo>
                  <a:pt x="10911" y="109088"/>
                </a:lnTo>
                <a:lnTo>
                  <a:pt x="16361" y="109088"/>
                </a:lnTo>
                <a:cubicBezTo>
                  <a:pt x="16361" y="109088"/>
                  <a:pt x="16361" y="103638"/>
                  <a:pt x="16361" y="103638"/>
                </a:cubicBezTo>
                <a:close/>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
        <p:nvSpPr>
          <p:cNvPr id="171" name="Google Shape;171;p27"/>
          <p:cNvSpPr/>
          <p:nvPr/>
        </p:nvSpPr>
        <p:spPr>
          <a:xfrm>
            <a:off x="4352953" y="3060944"/>
            <a:ext cx="348000" cy="360900"/>
          </a:xfrm>
          <a:custGeom>
            <a:rect b="b" l="l" r="r" t="t"/>
            <a:pathLst>
              <a:path extrusionOk="0" h="120000" w="120000">
                <a:moveTo>
                  <a:pt x="106400" y="21783"/>
                </a:moveTo>
                <a:cubicBezTo>
                  <a:pt x="101877" y="21783"/>
                  <a:pt x="98216" y="18122"/>
                  <a:pt x="98216" y="13600"/>
                </a:cubicBezTo>
                <a:cubicBezTo>
                  <a:pt x="98216" y="9077"/>
                  <a:pt x="101877" y="5416"/>
                  <a:pt x="106400" y="5416"/>
                </a:cubicBezTo>
                <a:cubicBezTo>
                  <a:pt x="110922" y="5416"/>
                  <a:pt x="114583" y="9077"/>
                  <a:pt x="114583" y="13600"/>
                </a:cubicBezTo>
                <a:cubicBezTo>
                  <a:pt x="114583" y="18122"/>
                  <a:pt x="110922" y="21783"/>
                  <a:pt x="106400" y="21783"/>
                </a:cubicBezTo>
                <a:moveTo>
                  <a:pt x="60022" y="68161"/>
                </a:moveTo>
                <a:cubicBezTo>
                  <a:pt x="55505" y="68161"/>
                  <a:pt x="51838" y="64494"/>
                  <a:pt x="51838" y="59972"/>
                </a:cubicBezTo>
                <a:cubicBezTo>
                  <a:pt x="51838" y="55450"/>
                  <a:pt x="55505" y="51788"/>
                  <a:pt x="60022" y="51788"/>
                </a:cubicBezTo>
                <a:cubicBezTo>
                  <a:pt x="64544" y="51788"/>
                  <a:pt x="68211" y="55450"/>
                  <a:pt x="68211" y="59972"/>
                </a:cubicBezTo>
                <a:cubicBezTo>
                  <a:pt x="68211" y="64494"/>
                  <a:pt x="64544" y="68161"/>
                  <a:pt x="60022" y="68161"/>
                </a:cubicBezTo>
                <a:moveTo>
                  <a:pt x="21833" y="106350"/>
                </a:moveTo>
                <a:cubicBezTo>
                  <a:pt x="21833" y="110866"/>
                  <a:pt x="18172" y="114533"/>
                  <a:pt x="13650" y="114533"/>
                </a:cubicBezTo>
                <a:cubicBezTo>
                  <a:pt x="9127" y="114533"/>
                  <a:pt x="5466" y="110866"/>
                  <a:pt x="5466" y="106350"/>
                </a:cubicBezTo>
                <a:cubicBezTo>
                  <a:pt x="5466" y="101827"/>
                  <a:pt x="9127" y="98161"/>
                  <a:pt x="13650" y="98161"/>
                </a:cubicBezTo>
                <a:cubicBezTo>
                  <a:pt x="18172" y="98161"/>
                  <a:pt x="21833" y="101827"/>
                  <a:pt x="21833" y="106350"/>
                </a:cubicBezTo>
                <a:moveTo>
                  <a:pt x="106377" y="0"/>
                </a:moveTo>
                <a:cubicBezTo>
                  <a:pt x="98850" y="0"/>
                  <a:pt x="92750" y="6100"/>
                  <a:pt x="92750" y="13622"/>
                </a:cubicBezTo>
                <a:cubicBezTo>
                  <a:pt x="92750" y="20222"/>
                  <a:pt x="97438" y="25722"/>
                  <a:pt x="103666" y="26977"/>
                </a:cubicBezTo>
                <a:lnTo>
                  <a:pt x="103666" y="57255"/>
                </a:lnTo>
                <a:lnTo>
                  <a:pt x="73350" y="57255"/>
                </a:lnTo>
                <a:cubicBezTo>
                  <a:pt x="72077" y="51038"/>
                  <a:pt x="66583" y="46372"/>
                  <a:pt x="60000" y="46372"/>
                </a:cubicBezTo>
                <a:cubicBezTo>
                  <a:pt x="53416" y="46372"/>
                  <a:pt x="47922" y="51038"/>
                  <a:pt x="46655" y="57255"/>
                </a:cubicBezTo>
                <a:lnTo>
                  <a:pt x="13644" y="57255"/>
                </a:lnTo>
                <a:cubicBezTo>
                  <a:pt x="12133" y="57255"/>
                  <a:pt x="10916" y="58472"/>
                  <a:pt x="10916" y="59977"/>
                </a:cubicBezTo>
                <a:lnTo>
                  <a:pt x="10916" y="93022"/>
                </a:lnTo>
                <a:cubicBezTo>
                  <a:pt x="4688" y="94277"/>
                  <a:pt x="0" y="99777"/>
                  <a:pt x="0" y="106372"/>
                </a:cubicBezTo>
                <a:cubicBezTo>
                  <a:pt x="0" y="113900"/>
                  <a:pt x="6100" y="120000"/>
                  <a:pt x="13627" y="120000"/>
                </a:cubicBezTo>
                <a:cubicBezTo>
                  <a:pt x="21150" y="120000"/>
                  <a:pt x="27250" y="113900"/>
                  <a:pt x="27250" y="106372"/>
                </a:cubicBezTo>
                <a:cubicBezTo>
                  <a:pt x="27250" y="99783"/>
                  <a:pt x="22583" y="94294"/>
                  <a:pt x="16372" y="93022"/>
                </a:cubicBezTo>
                <a:lnTo>
                  <a:pt x="16372" y="62705"/>
                </a:lnTo>
                <a:lnTo>
                  <a:pt x="46650" y="62705"/>
                </a:lnTo>
                <a:cubicBezTo>
                  <a:pt x="47905" y="68933"/>
                  <a:pt x="53405" y="73627"/>
                  <a:pt x="60000" y="73627"/>
                </a:cubicBezTo>
                <a:cubicBezTo>
                  <a:pt x="66600" y="73627"/>
                  <a:pt x="72100" y="68933"/>
                  <a:pt x="73350" y="62705"/>
                </a:cubicBezTo>
                <a:lnTo>
                  <a:pt x="106394" y="62705"/>
                </a:lnTo>
                <a:cubicBezTo>
                  <a:pt x="107900" y="62705"/>
                  <a:pt x="109122" y="61488"/>
                  <a:pt x="109122" y="59977"/>
                </a:cubicBezTo>
                <a:lnTo>
                  <a:pt x="109122" y="26972"/>
                </a:lnTo>
                <a:cubicBezTo>
                  <a:pt x="115327" y="25700"/>
                  <a:pt x="120000" y="20211"/>
                  <a:pt x="120000" y="13622"/>
                </a:cubicBezTo>
                <a:cubicBezTo>
                  <a:pt x="120000" y="6100"/>
                  <a:pt x="113900" y="0"/>
                  <a:pt x="106377" y="0"/>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
        <p:nvSpPr>
          <p:cNvPr id="172" name="Google Shape;172;p27"/>
          <p:cNvSpPr/>
          <p:nvPr/>
        </p:nvSpPr>
        <p:spPr>
          <a:xfrm>
            <a:off x="4374624" y="1278148"/>
            <a:ext cx="334800" cy="340800"/>
          </a:xfrm>
          <a:custGeom>
            <a:rect b="b" l="l" r="r" t="t"/>
            <a:pathLst>
              <a:path extrusionOk="0" h="120000" w="120000">
                <a:moveTo>
                  <a:pt x="65455" y="65455"/>
                </a:moveTo>
                <a:lnTo>
                  <a:pt x="54544" y="65455"/>
                </a:lnTo>
                <a:lnTo>
                  <a:pt x="54544" y="76361"/>
                </a:lnTo>
                <a:lnTo>
                  <a:pt x="65455" y="76361"/>
                </a:lnTo>
                <a:cubicBezTo>
                  <a:pt x="65455" y="76361"/>
                  <a:pt x="65455" y="65455"/>
                  <a:pt x="65455" y="65455"/>
                </a:cubicBezTo>
                <a:close/>
                <a:moveTo>
                  <a:pt x="43638" y="98183"/>
                </a:moveTo>
                <a:lnTo>
                  <a:pt x="54544" y="98183"/>
                </a:lnTo>
                <a:lnTo>
                  <a:pt x="54544" y="92727"/>
                </a:lnTo>
                <a:lnTo>
                  <a:pt x="43638" y="92727"/>
                </a:lnTo>
                <a:cubicBezTo>
                  <a:pt x="43638" y="92727"/>
                  <a:pt x="43638" y="98183"/>
                  <a:pt x="43638" y="98183"/>
                </a:cubicBezTo>
                <a:close/>
                <a:moveTo>
                  <a:pt x="65455" y="98183"/>
                </a:moveTo>
                <a:lnTo>
                  <a:pt x="76361" y="98183"/>
                </a:lnTo>
                <a:lnTo>
                  <a:pt x="76361" y="92727"/>
                </a:lnTo>
                <a:lnTo>
                  <a:pt x="65455" y="92727"/>
                </a:lnTo>
                <a:cubicBezTo>
                  <a:pt x="65455" y="92727"/>
                  <a:pt x="65455" y="98183"/>
                  <a:pt x="65455" y="98183"/>
                </a:cubicBezTo>
                <a:close/>
                <a:moveTo>
                  <a:pt x="70911" y="49088"/>
                </a:moveTo>
                <a:cubicBezTo>
                  <a:pt x="69400" y="49088"/>
                  <a:pt x="68183" y="50311"/>
                  <a:pt x="68183" y="51816"/>
                </a:cubicBezTo>
                <a:cubicBezTo>
                  <a:pt x="68183" y="53327"/>
                  <a:pt x="69400" y="54544"/>
                  <a:pt x="70911" y="54544"/>
                </a:cubicBezTo>
                <a:cubicBezTo>
                  <a:pt x="72416" y="54544"/>
                  <a:pt x="73638" y="53327"/>
                  <a:pt x="73638" y="51816"/>
                </a:cubicBezTo>
                <a:cubicBezTo>
                  <a:pt x="73638" y="50311"/>
                  <a:pt x="72416" y="49088"/>
                  <a:pt x="70911" y="49088"/>
                </a:cubicBezTo>
                <a:moveTo>
                  <a:pt x="21816" y="70911"/>
                </a:moveTo>
                <a:cubicBezTo>
                  <a:pt x="21816" y="64883"/>
                  <a:pt x="26700" y="60000"/>
                  <a:pt x="32727" y="60000"/>
                </a:cubicBezTo>
                <a:cubicBezTo>
                  <a:pt x="38750" y="60000"/>
                  <a:pt x="43638" y="64883"/>
                  <a:pt x="43638" y="70911"/>
                </a:cubicBezTo>
                <a:cubicBezTo>
                  <a:pt x="43638" y="76933"/>
                  <a:pt x="38750" y="81816"/>
                  <a:pt x="32727" y="81816"/>
                </a:cubicBezTo>
                <a:cubicBezTo>
                  <a:pt x="26700" y="81816"/>
                  <a:pt x="21816" y="76933"/>
                  <a:pt x="21816" y="70911"/>
                </a:cubicBezTo>
                <a:moveTo>
                  <a:pt x="98183" y="70911"/>
                </a:moveTo>
                <a:cubicBezTo>
                  <a:pt x="98183" y="76933"/>
                  <a:pt x="93300" y="81816"/>
                  <a:pt x="87272" y="81816"/>
                </a:cubicBezTo>
                <a:cubicBezTo>
                  <a:pt x="81250" y="81816"/>
                  <a:pt x="76361" y="76933"/>
                  <a:pt x="76361" y="70911"/>
                </a:cubicBezTo>
                <a:cubicBezTo>
                  <a:pt x="76361" y="64883"/>
                  <a:pt x="81250" y="60000"/>
                  <a:pt x="87272" y="60000"/>
                </a:cubicBezTo>
                <a:cubicBezTo>
                  <a:pt x="93300" y="60000"/>
                  <a:pt x="98183" y="64883"/>
                  <a:pt x="98183" y="70911"/>
                </a:cubicBezTo>
                <a:moveTo>
                  <a:pt x="114544" y="49088"/>
                </a:moveTo>
                <a:lnTo>
                  <a:pt x="106361" y="49088"/>
                </a:lnTo>
                <a:cubicBezTo>
                  <a:pt x="104855" y="49088"/>
                  <a:pt x="103638" y="50311"/>
                  <a:pt x="103638" y="51816"/>
                </a:cubicBezTo>
                <a:cubicBezTo>
                  <a:pt x="103638" y="53327"/>
                  <a:pt x="104855" y="54544"/>
                  <a:pt x="106361" y="54544"/>
                </a:cubicBezTo>
                <a:lnTo>
                  <a:pt x="114544" y="54544"/>
                </a:lnTo>
                <a:lnTo>
                  <a:pt x="114544" y="68183"/>
                </a:lnTo>
                <a:lnTo>
                  <a:pt x="103361" y="68183"/>
                </a:lnTo>
                <a:cubicBezTo>
                  <a:pt x="102055" y="60450"/>
                  <a:pt x="95372" y="54544"/>
                  <a:pt x="87272" y="54544"/>
                </a:cubicBezTo>
                <a:cubicBezTo>
                  <a:pt x="78233" y="54544"/>
                  <a:pt x="70911" y="61872"/>
                  <a:pt x="70911" y="70911"/>
                </a:cubicBezTo>
                <a:cubicBezTo>
                  <a:pt x="70911" y="79944"/>
                  <a:pt x="78233" y="87272"/>
                  <a:pt x="87272" y="87272"/>
                </a:cubicBezTo>
                <a:cubicBezTo>
                  <a:pt x="95372" y="87272"/>
                  <a:pt x="102055" y="81366"/>
                  <a:pt x="103361" y="73638"/>
                </a:cubicBezTo>
                <a:lnTo>
                  <a:pt x="114544" y="73638"/>
                </a:lnTo>
                <a:lnTo>
                  <a:pt x="114544" y="103638"/>
                </a:lnTo>
                <a:lnTo>
                  <a:pt x="5455" y="103638"/>
                </a:lnTo>
                <a:lnTo>
                  <a:pt x="5455" y="73638"/>
                </a:lnTo>
                <a:lnTo>
                  <a:pt x="16638" y="73638"/>
                </a:lnTo>
                <a:cubicBezTo>
                  <a:pt x="17944" y="81366"/>
                  <a:pt x="24627" y="87272"/>
                  <a:pt x="32727" y="87272"/>
                </a:cubicBezTo>
                <a:cubicBezTo>
                  <a:pt x="41761" y="87272"/>
                  <a:pt x="49088" y="79944"/>
                  <a:pt x="49088" y="70911"/>
                </a:cubicBezTo>
                <a:cubicBezTo>
                  <a:pt x="49088" y="61872"/>
                  <a:pt x="41761" y="54544"/>
                  <a:pt x="32727" y="54544"/>
                </a:cubicBezTo>
                <a:cubicBezTo>
                  <a:pt x="24627" y="54544"/>
                  <a:pt x="17944" y="60450"/>
                  <a:pt x="16638" y="68183"/>
                </a:cubicBezTo>
                <a:lnTo>
                  <a:pt x="5455" y="68183"/>
                </a:lnTo>
                <a:lnTo>
                  <a:pt x="5455" y="54544"/>
                </a:lnTo>
                <a:lnTo>
                  <a:pt x="13638" y="54544"/>
                </a:lnTo>
                <a:cubicBezTo>
                  <a:pt x="15144" y="54544"/>
                  <a:pt x="16361" y="53327"/>
                  <a:pt x="16361" y="51816"/>
                </a:cubicBezTo>
                <a:cubicBezTo>
                  <a:pt x="16361" y="50311"/>
                  <a:pt x="15144" y="49088"/>
                  <a:pt x="13638" y="49088"/>
                </a:cubicBezTo>
                <a:lnTo>
                  <a:pt x="5455" y="49088"/>
                </a:lnTo>
                <a:lnTo>
                  <a:pt x="5455" y="43638"/>
                </a:lnTo>
                <a:cubicBezTo>
                  <a:pt x="5455" y="40627"/>
                  <a:pt x="7894" y="38183"/>
                  <a:pt x="10911" y="38183"/>
                </a:cubicBezTo>
                <a:lnTo>
                  <a:pt x="109088" y="38183"/>
                </a:lnTo>
                <a:cubicBezTo>
                  <a:pt x="112100" y="38183"/>
                  <a:pt x="114544" y="40627"/>
                  <a:pt x="114544" y="43638"/>
                </a:cubicBezTo>
                <a:cubicBezTo>
                  <a:pt x="114544" y="43638"/>
                  <a:pt x="114544" y="49088"/>
                  <a:pt x="114544" y="49088"/>
                </a:cubicBezTo>
                <a:close/>
                <a:moveTo>
                  <a:pt x="109088" y="114544"/>
                </a:moveTo>
                <a:lnTo>
                  <a:pt x="10911" y="114544"/>
                </a:lnTo>
                <a:cubicBezTo>
                  <a:pt x="7894" y="114544"/>
                  <a:pt x="5455" y="112100"/>
                  <a:pt x="5455" y="109088"/>
                </a:cubicBezTo>
                <a:lnTo>
                  <a:pt x="114544" y="109088"/>
                </a:lnTo>
                <a:cubicBezTo>
                  <a:pt x="114544" y="112100"/>
                  <a:pt x="112100" y="114544"/>
                  <a:pt x="109088" y="114544"/>
                </a:cubicBezTo>
                <a:moveTo>
                  <a:pt x="32727" y="27272"/>
                </a:moveTo>
                <a:lnTo>
                  <a:pt x="87272" y="27272"/>
                </a:lnTo>
                <a:lnTo>
                  <a:pt x="87272" y="32727"/>
                </a:lnTo>
                <a:lnTo>
                  <a:pt x="32727" y="32727"/>
                </a:lnTo>
                <a:cubicBezTo>
                  <a:pt x="32727" y="32727"/>
                  <a:pt x="32727" y="27272"/>
                  <a:pt x="32727" y="27272"/>
                </a:cubicBezTo>
                <a:close/>
                <a:moveTo>
                  <a:pt x="109088" y="32727"/>
                </a:moveTo>
                <a:lnTo>
                  <a:pt x="109088" y="15861"/>
                </a:lnTo>
                <a:cubicBezTo>
                  <a:pt x="112261" y="14738"/>
                  <a:pt x="114544" y="11738"/>
                  <a:pt x="114544" y="8183"/>
                </a:cubicBezTo>
                <a:cubicBezTo>
                  <a:pt x="114544" y="3661"/>
                  <a:pt x="110883" y="0"/>
                  <a:pt x="106361" y="0"/>
                </a:cubicBezTo>
                <a:cubicBezTo>
                  <a:pt x="101844" y="0"/>
                  <a:pt x="98183" y="3661"/>
                  <a:pt x="98183" y="8183"/>
                </a:cubicBezTo>
                <a:cubicBezTo>
                  <a:pt x="98183" y="11738"/>
                  <a:pt x="100466" y="14738"/>
                  <a:pt x="103638" y="15861"/>
                </a:cubicBezTo>
                <a:lnTo>
                  <a:pt x="103638" y="32727"/>
                </a:lnTo>
                <a:lnTo>
                  <a:pt x="92727" y="32727"/>
                </a:lnTo>
                <a:lnTo>
                  <a:pt x="92727" y="27272"/>
                </a:lnTo>
                <a:cubicBezTo>
                  <a:pt x="92727" y="24261"/>
                  <a:pt x="90283" y="21816"/>
                  <a:pt x="87272" y="21816"/>
                </a:cubicBezTo>
                <a:lnTo>
                  <a:pt x="32727" y="21816"/>
                </a:lnTo>
                <a:cubicBezTo>
                  <a:pt x="29711" y="21816"/>
                  <a:pt x="27272" y="24261"/>
                  <a:pt x="27272" y="27272"/>
                </a:cubicBezTo>
                <a:lnTo>
                  <a:pt x="27272" y="32727"/>
                </a:lnTo>
                <a:lnTo>
                  <a:pt x="10911" y="32727"/>
                </a:lnTo>
                <a:cubicBezTo>
                  <a:pt x="4883" y="32727"/>
                  <a:pt x="0" y="37611"/>
                  <a:pt x="0" y="43638"/>
                </a:cubicBezTo>
                <a:lnTo>
                  <a:pt x="0" y="109088"/>
                </a:lnTo>
                <a:cubicBezTo>
                  <a:pt x="0" y="115116"/>
                  <a:pt x="4883" y="120000"/>
                  <a:pt x="10911" y="120000"/>
                </a:cubicBezTo>
                <a:lnTo>
                  <a:pt x="109088" y="120000"/>
                </a:lnTo>
                <a:cubicBezTo>
                  <a:pt x="115116" y="120000"/>
                  <a:pt x="120000" y="115116"/>
                  <a:pt x="120000" y="109088"/>
                </a:cubicBezTo>
                <a:lnTo>
                  <a:pt x="120000" y="43638"/>
                </a:lnTo>
                <a:cubicBezTo>
                  <a:pt x="120000" y="37611"/>
                  <a:pt x="115116" y="32727"/>
                  <a:pt x="109088" y="32727"/>
                </a:cubicBezTo>
                <a:moveTo>
                  <a:pt x="60000" y="54544"/>
                </a:moveTo>
                <a:cubicBezTo>
                  <a:pt x="61505" y="54544"/>
                  <a:pt x="62727" y="53327"/>
                  <a:pt x="62727" y="51816"/>
                </a:cubicBezTo>
                <a:cubicBezTo>
                  <a:pt x="62727" y="50311"/>
                  <a:pt x="61505" y="49088"/>
                  <a:pt x="60000" y="49088"/>
                </a:cubicBezTo>
                <a:cubicBezTo>
                  <a:pt x="58494" y="49088"/>
                  <a:pt x="57272" y="50311"/>
                  <a:pt x="57272" y="51816"/>
                </a:cubicBezTo>
                <a:cubicBezTo>
                  <a:pt x="57272" y="53327"/>
                  <a:pt x="58494" y="54544"/>
                  <a:pt x="60000" y="54544"/>
                </a:cubicBezTo>
                <a:moveTo>
                  <a:pt x="51816" y="51816"/>
                </a:moveTo>
                <a:cubicBezTo>
                  <a:pt x="51816" y="50311"/>
                  <a:pt x="50600" y="49088"/>
                  <a:pt x="49088" y="49088"/>
                </a:cubicBezTo>
                <a:cubicBezTo>
                  <a:pt x="47583" y="49088"/>
                  <a:pt x="46361" y="50311"/>
                  <a:pt x="46361" y="51816"/>
                </a:cubicBezTo>
                <a:cubicBezTo>
                  <a:pt x="46361" y="53327"/>
                  <a:pt x="47583" y="54544"/>
                  <a:pt x="49088" y="54544"/>
                </a:cubicBezTo>
                <a:cubicBezTo>
                  <a:pt x="50600" y="54544"/>
                  <a:pt x="51816" y="53327"/>
                  <a:pt x="51816" y="51816"/>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
        <p:nvSpPr>
          <p:cNvPr id="173" name="Google Shape;173;p27"/>
          <p:cNvSpPr/>
          <p:nvPr/>
        </p:nvSpPr>
        <p:spPr>
          <a:xfrm>
            <a:off x="5939225" y="3153373"/>
            <a:ext cx="440400" cy="440400"/>
          </a:xfrm>
          <a:custGeom>
            <a:rect b="b" l="l" r="r" t="t"/>
            <a:pathLst>
              <a:path extrusionOk="0" h="120000" w="120000">
                <a:moveTo>
                  <a:pt x="70911" y="109088"/>
                </a:moveTo>
                <a:cubicBezTo>
                  <a:pt x="70911" y="112100"/>
                  <a:pt x="68466" y="114544"/>
                  <a:pt x="65455" y="114544"/>
                </a:cubicBezTo>
                <a:lnTo>
                  <a:pt x="54544" y="114544"/>
                </a:lnTo>
                <a:cubicBezTo>
                  <a:pt x="51533" y="114544"/>
                  <a:pt x="49088" y="112100"/>
                  <a:pt x="49088" y="109088"/>
                </a:cubicBezTo>
                <a:lnTo>
                  <a:pt x="49088" y="98183"/>
                </a:lnTo>
                <a:cubicBezTo>
                  <a:pt x="49088" y="95172"/>
                  <a:pt x="51533" y="92727"/>
                  <a:pt x="54544" y="92727"/>
                </a:cubicBezTo>
                <a:lnTo>
                  <a:pt x="65455" y="92727"/>
                </a:lnTo>
                <a:cubicBezTo>
                  <a:pt x="68466" y="92727"/>
                  <a:pt x="70911" y="95172"/>
                  <a:pt x="70911" y="98183"/>
                </a:cubicBezTo>
                <a:cubicBezTo>
                  <a:pt x="70911" y="98183"/>
                  <a:pt x="70911" y="109088"/>
                  <a:pt x="70911" y="109088"/>
                </a:cubicBezTo>
                <a:close/>
                <a:moveTo>
                  <a:pt x="65455" y="87272"/>
                </a:moveTo>
                <a:lnTo>
                  <a:pt x="54544" y="87272"/>
                </a:lnTo>
                <a:cubicBezTo>
                  <a:pt x="48522" y="87272"/>
                  <a:pt x="43638" y="92155"/>
                  <a:pt x="43638" y="98183"/>
                </a:cubicBezTo>
                <a:lnTo>
                  <a:pt x="43638" y="109088"/>
                </a:lnTo>
                <a:cubicBezTo>
                  <a:pt x="43638" y="115116"/>
                  <a:pt x="48522" y="120000"/>
                  <a:pt x="54544" y="120000"/>
                </a:cubicBezTo>
                <a:lnTo>
                  <a:pt x="65455" y="120000"/>
                </a:lnTo>
                <a:cubicBezTo>
                  <a:pt x="71477" y="120000"/>
                  <a:pt x="76361" y="115116"/>
                  <a:pt x="76361" y="109088"/>
                </a:cubicBezTo>
                <a:lnTo>
                  <a:pt x="76361" y="98183"/>
                </a:lnTo>
                <a:cubicBezTo>
                  <a:pt x="76361" y="92155"/>
                  <a:pt x="71477" y="87272"/>
                  <a:pt x="65455" y="87272"/>
                </a:cubicBezTo>
                <a:moveTo>
                  <a:pt x="114544" y="109088"/>
                </a:moveTo>
                <a:cubicBezTo>
                  <a:pt x="114544" y="112100"/>
                  <a:pt x="112100" y="114544"/>
                  <a:pt x="109088" y="114544"/>
                </a:cubicBezTo>
                <a:lnTo>
                  <a:pt x="98183" y="114544"/>
                </a:lnTo>
                <a:cubicBezTo>
                  <a:pt x="95172" y="114544"/>
                  <a:pt x="92727" y="112100"/>
                  <a:pt x="92727" y="109088"/>
                </a:cubicBezTo>
                <a:lnTo>
                  <a:pt x="92727" y="98183"/>
                </a:lnTo>
                <a:cubicBezTo>
                  <a:pt x="92727" y="95172"/>
                  <a:pt x="95172" y="92727"/>
                  <a:pt x="98183" y="92727"/>
                </a:cubicBezTo>
                <a:lnTo>
                  <a:pt x="109088" y="92727"/>
                </a:lnTo>
                <a:cubicBezTo>
                  <a:pt x="112100" y="92727"/>
                  <a:pt x="114544" y="95172"/>
                  <a:pt x="114544" y="98183"/>
                </a:cubicBezTo>
                <a:cubicBezTo>
                  <a:pt x="114544" y="98183"/>
                  <a:pt x="114544" y="109088"/>
                  <a:pt x="114544" y="109088"/>
                </a:cubicBezTo>
                <a:close/>
                <a:moveTo>
                  <a:pt x="109088" y="87272"/>
                </a:moveTo>
                <a:lnTo>
                  <a:pt x="98183" y="87272"/>
                </a:lnTo>
                <a:cubicBezTo>
                  <a:pt x="92155" y="87272"/>
                  <a:pt x="87272" y="92155"/>
                  <a:pt x="87272" y="98183"/>
                </a:cubicBezTo>
                <a:lnTo>
                  <a:pt x="87272" y="109088"/>
                </a:lnTo>
                <a:cubicBezTo>
                  <a:pt x="87272" y="115116"/>
                  <a:pt x="92155" y="120000"/>
                  <a:pt x="98183" y="120000"/>
                </a:cubicBezTo>
                <a:lnTo>
                  <a:pt x="109088" y="120000"/>
                </a:lnTo>
                <a:cubicBezTo>
                  <a:pt x="115116" y="120000"/>
                  <a:pt x="120000" y="115116"/>
                  <a:pt x="120000" y="109088"/>
                </a:cubicBezTo>
                <a:lnTo>
                  <a:pt x="120000" y="98183"/>
                </a:lnTo>
                <a:cubicBezTo>
                  <a:pt x="120000" y="92155"/>
                  <a:pt x="115116" y="87272"/>
                  <a:pt x="109088" y="87272"/>
                </a:cubicBezTo>
                <a:moveTo>
                  <a:pt x="27272" y="109088"/>
                </a:moveTo>
                <a:cubicBezTo>
                  <a:pt x="27272" y="112100"/>
                  <a:pt x="24827" y="114544"/>
                  <a:pt x="21816" y="114544"/>
                </a:cubicBezTo>
                <a:lnTo>
                  <a:pt x="10911" y="114544"/>
                </a:lnTo>
                <a:cubicBezTo>
                  <a:pt x="7900" y="114544"/>
                  <a:pt x="5455" y="112100"/>
                  <a:pt x="5455" y="109088"/>
                </a:cubicBezTo>
                <a:lnTo>
                  <a:pt x="5455" y="98183"/>
                </a:lnTo>
                <a:cubicBezTo>
                  <a:pt x="5455" y="95172"/>
                  <a:pt x="7900" y="92727"/>
                  <a:pt x="10911" y="92727"/>
                </a:cubicBezTo>
                <a:lnTo>
                  <a:pt x="21816" y="92727"/>
                </a:lnTo>
                <a:cubicBezTo>
                  <a:pt x="24827" y="92727"/>
                  <a:pt x="27272" y="95172"/>
                  <a:pt x="27272" y="98183"/>
                </a:cubicBezTo>
                <a:cubicBezTo>
                  <a:pt x="27272" y="98183"/>
                  <a:pt x="27272" y="109088"/>
                  <a:pt x="27272" y="109088"/>
                </a:cubicBezTo>
                <a:close/>
                <a:moveTo>
                  <a:pt x="21816" y="87272"/>
                </a:moveTo>
                <a:lnTo>
                  <a:pt x="10911" y="87272"/>
                </a:lnTo>
                <a:cubicBezTo>
                  <a:pt x="4883" y="87272"/>
                  <a:pt x="0" y="92155"/>
                  <a:pt x="0" y="98183"/>
                </a:cubicBezTo>
                <a:lnTo>
                  <a:pt x="0" y="109088"/>
                </a:lnTo>
                <a:cubicBezTo>
                  <a:pt x="0" y="115116"/>
                  <a:pt x="4883" y="120000"/>
                  <a:pt x="10911" y="120000"/>
                </a:cubicBezTo>
                <a:lnTo>
                  <a:pt x="21816" y="120000"/>
                </a:lnTo>
                <a:cubicBezTo>
                  <a:pt x="27844" y="120000"/>
                  <a:pt x="32727" y="115116"/>
                  <a:pt x="32727" y="109088"/>
                </a:cubicBezTo>
                <a:lnTo>
                  <a:pt x="32727" y="98183"/>
                </a:lnTo>
                <a:cubicBezTo>
                  <a:pt x="32727" y="92155"/>
                  <a:pt x="27844" y="87272"/>
                  <a:pt x="21816" y="87272"/>
                </a:cubicBezTo>
                <a:moveTo>
                  <a:pt x="16361" y="81816"/>
                </a:moveTo>
                <a:cubicBezTo>
                  <a:pt x="17872" y="81816"/>
                  <a:pt x="19088" y="80594"/>
                  <a:pt x="19088" y="79088"/>
                </a:cubicBezTo>
                <a:lnTo>
                  <a:pt x="19088" y="60000"/>
                </a:lnTo>
                <a:lnTo>
                  <a:pt x="57272" y="60000"/>
                </a:lnTo>
                <a:lnTo>
                  <a:pt x="57272" y="79088"/>
                </a:lnTo>
                <a:cubicBezTo>
                  <a:pt x="57272" y="80594"/>
                  <a:pt x="58494" y="81816"/>
                  <a:pt x="60000" y="81816"/>
                </a:cubicBezTo>
                <a:cubicBezTo>
                  <a:pt x="61505" y="81816"/>
                  <a:pt x="62727" y="80594"/>
                  <a:pt x="62727" y="79088"/>
                </a:cubicBezTo>
                <a:lnTo>
                  <a:pt x="62727" y="60000"/>
                </a:lnTo>
                <a:lnTo>
                  <a:pt x="100911" y="60000"/>
                </a:lnTo>
                <a:lnTo>
                  <a:pt x="100911" y="79088"/>
                </a:lnTo>
                <a:cubicBezTo>
                  <a:pt x="100911" y="80594"/>
                  <a:pt x="102133" y="81816"/>
                  <a:pt x="103638" y="81816"/>
                </a:cubicBezTo>
                <a:cubicBezTo>
                  <a:pt x="105144" y="81816"/>
                  <a:pt x="106361" y="80594"/>
                  <a:pt x="106361" y="79088"/>
                </a:cubicBezTo>
                <a:lnTo>
                  <a:pt x="106361" y="57272"/>
                </a:lnTo>
                <a:cubicBezTo>
                  <a:pt x="106361" y="55766"/>
                  <a:pt x="105144" y="54544"/>
                  <a:pt x="103638" y="54544"/>
                </a:cubicBezTo>
                <a:lnTo>
                  <a:pt x="62727" y="54544"/>
                </a:lnTo>
                <a:lnTo>
                  <a:pt x="62727" y="40911"/>
                </a:lnTo>
                <a:cubicBezTo>
                  <a:pt x="62727" y="39405"/>
                  <a:pt x="61505" y="38183"/>
                  <a:pt x="60000" y="38183"/>
                </a:cubicBezTo>
                <a:cubicBezTo>
                  <a:pt x="58494" y="38183"/>
                  <a:pt x="57272" y="39405"/>
                  <a:pt x="57272" y="40911"/>
                </a:cubicBezTo>
                <a:lnTo>
                  <a:pt x="57272" y="54544"/>
                </a:lnTo>
                <a:lnTo>
                  <a:pt x="16361" y="54544"/>
                </a:lnTo>
                <a:cubicBezTo>
                  <a:pt x="14855" y="54544"/>
                  <a:pt x="13638" y="55766"/>
                  <a:pt x="13638" y="57272"/>
                </a:cubicBezTo>
                <a:lnTo>
                  <a:pt x="13638" y="79088"/>
                </a:lnTo>
                <a:cubicBezTo>
                  <a:pt x="13638" y="80594"/>
                  <a:pt x="14855" y="81816"/>
                  <a:pt x="16361" y="81816"/>
                </a:cubicBezTo>
                <a:moveTo>
                  <a:pt x="49088" y="10911"/>
                </a:moveTo>
                <a:cubicBezTo>
                  <a:pt x="49088" y="7900"/>
                  <a:pt x="51533" y="5455"/>
                  <a:pt x="54544" y="5455"/>
                </a:cubicBezTo>
                <a:lnTo>
                  <a:pt x="65455" y="5455"/>
                </a:lnTo>
                <a:cubicBezTo>
                  <a:pt x="68466" y="5455"/>
                  <a:pt x="70911" y="7900"/>
                  <a:pt x="70911" y="10911"/>
                </a:cubicBezTo>
                <a:lnTo>
                  <a:pt x="70911" y="21816"/>
                </a:lnTo>
                <a:cubicBezTo>
                  <a:pt x="70911" y="24827"/>
                  <a:pt x="68466" y="27272"/>
                  <a:pt x="65455" y="27272"/>
                </a:cubicBezTo>
                <a:lnTo>
                  <a:pt x="54544" y="27272"/>
                </a:lnTo>
                <a:cubicBezTo>
                  <a:pt x="51533" y="27272"/>
                  <a:pt x="49088" y="24827"/>
                  <a:pt x="49088" y="21816"/>
                </a:cubicBezTo>
                <a:cubicBezTo>
                  <a:pt x="49088" y="21816"/>
                  <a:pt x="49088" y="10911"/>
                  <a:pt x="49088" y="10911"/>
                </a:cubicBezTo>
                <a:close/>
                <a:moveTo>
                  <a:pt x="54544" y="32727"/>
                </a:moveTo>
                <a:lnTo>
                  <a:pt x="65455" y="32727"/>
                </a:lnTo>
                <a:cubicBezTo>
                  <a:pt x="71477" y="32727"/>
                  <a:pt x="76361" y="27844"/>
                  <a:pt x="76361" y="21816"/>
                </a:cubicBezTo>
                <a:lnTo>
                  <a:pt x="76361" y="10911"/>
                </a:lnTo>
                <a:cubicBezTo>
                  <a:pt x="76361" y="4883"/>
                  <a:pt x="71477" y="0"/>
                  <a:pt x="65455" y="0"/>
                </a:cubicBezTo>
                <a:lnTo>
                  <a:pt x="54544" y="0"/>
                </a:lnTo>
                <a:cubicBezTo>
                  <a:pt x="48522" y="0"/>
                  <a:pt x="43638" y="4883"/>
                  <a:pt x="43638" y="10911"/>
                </a:cubicBezTo>
                <a:lnTo>
                  <a:pt x="43638" y="21816"/>
                </a:lnTo>
                <a:cubicBezTo>
                  <a:pt x="43638" y="27844"/>
                  <a:pt x="48522" y="32727"/>
                  <a:pt x="54544" y="32727"/>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pic>
        <p:nvPicPr>
          <p:cNvPr id="174" name="Google Shape;174;p27"/>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pic>
        <p:nvPicPr>
          <p:cNvPr id="180" name="Google Shape;180;p28"/>
          <p:cNvPicPr preferRelativeResize="0"/>
          <p:nvPr/>
        </p:nvPicPr>
        <p:blipFill rotWithShape="1">
          <a:blip r:embed="rId3">
            <a:alphaModFix/>
          </a:blip>
          <a:srcRect b="4750" l="0" r="0" t="4759"/>
          <a:stretch/>
        </p:blipFill>
        <p:spPr>
          <a:xfrm>
            <a:off x="0" y="487825"/>
            <a:ext cx="9182903" cy="4655677"/>
          </a:xfrm>
          <a:prstGeom prst="rect">
            <a:avLst/>
          </a:prstGeom>
          <a:noFill/>
          <a:ln>
            <a:noFill/>
          </a:ln>
        </p:spPr>
      </p:pic>
      <p:sp>
        <p:nvSpPr>
          <p:cNvPr id="181" name="Google Shape;181;p28"/>
          <p:cNvSpPr txBox="1"/>
          <p:nvPr/>
        </p:nvSpPr>
        <p:spPr>
          <a:xfrm>
            <a:off x="156849" y="54925"/>
            <a:ext cx="36264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GLOBAL COMPANY</a:t>
            </a:r>
            <a:endParaRPr b="0" i="0" sz="1200" u="none" cap="none" strike="noStrike">
              <a:solidFill>
                <a:srgbClr val="535353"/>
              </a:solidFill>
              <a:latin typeface="Open Sans"/>
              <a:ea typeface="Open Sans"/>
              <a:cs typeface="Open Sans"/>
              <a:sym typeface="Open Sans"/>
            </a:endParaRPr>
          </a:p>
        </p:txBody>
      </p:sp>
      <p:sp>
        <p:nvSpPr>
          <p:cNvPr id="182" name="Google Shape;182;p28"/>
          <p:cNvSpPr txBox="1"/>
          <p:nvPr/>
        </p:nvSpPr>
        <p:spPr>
          <a:xfrm>
            <a:off x="247400" y="4005900"/>
            <a:ext cx="1270500" cy="4329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FFFFFF"/>
                </a:solidFill>
                <a:latin typeface="Open Sans"/>
                <a:ea typeface="Open Sans"/>
                <a:cs typeface="Open Sans"/>
                <a:sym typeface="Open Sans"/>
              </a:rPr>
              <a:t>5</a:t>
            </a:r>
            <a:endParaRPr b="1" i="0" sz="3600" u="none" cap="none" strike="noStrike">
              <a:solidFill>
                <a:srgbClr val="FFFFFF"/>
              </a:solidFill>
              <a:latin typeface="Open Sans"/>
              <a:ea typeface="Open Sans"/>
              <a:cs typeface="Open Sans"/>
              <a:sym typeface="Open Sans"/>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FFFFFF"/>
                </a:solidFill>
                <a:latin typeface="Open Sans Light"/>
                <a:ea typeface="Open Sans Light"/>
                <a:cs typeface="Open Sans Light"/>
                <a:sym typeface="Open Sans Light"/>
              </a:rPr>
              <a:t>OFFICES</a:t>
            </a:r>
            <a:endParaRPr b="0" i="0" sz="1200" u="none" cap="none" strike="noStrike">
              <a:solidFill>
                <a:srgbClr val="FFFFFF"/>
              </a:solidFill>
              <a:latin typeface="Open Sans Light"/>
              <a:ea typeface="Open Sans Light"/>
              <a:cs typeface="Open Sans Light"/>
              <a:sym typeface="Open Sans Light"/>
            </a:endParaRPr>
          </a:p>
        </p:txBody>
      </p:sp>
      <p:sp>
        <p:nvSpPr>
          <p:cNvPr id="183" name="Google Shape;183;p28"/>
          <p:cNvSpPr txBox="1"/>
          <p:nvPr/>
        </p:nvSpPr>
        <p:spPr>
          <a:xfrm>
            <a:off x="2247500" y="4005904"/>
            <a:ext cx="1270500" cy="5214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FFFFFF"/>
                </a:solidFill>
                <a:latin typeface="Open Sans"/>
                <a:ea typeface="Open Sans"/>
                <a:cs typeface="Open Sans"/>
                <a:sym typeface="Open Sans"/>
              </a:rPr>
              <a:t>230+</a:t>
            </a:r>
            <a:endParaRPr b="1" i="0" sz="3600" u="none" cap="none" strike="noStrike">
              <a:solidFill>
                <a:srgbClr val="FFFFFF"/>
              </a:solidFill>
              <a:latin typeface="Open Sans"/>
              <a:ea typeface="Open Sans"/>
              <a:cs typeface="Open Sans"/>
              <a:sym typeface="Open Sans"/>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FFFFFF"/>
                </a:solidFill>
                <a:latin typeface="Open Sans Light"/>
                <a:ea typeface="Open Sans Light"/>
                <a:cs typeface="Open Sans Light"/>
                <a:sym typeface="Open Sans Light"/>
              </a:rPr>
              <a:t>EMPLOYEES</a:t>
            </a:r>
            <a:endParaRPr b="0" i="0" sz="1200" u="none" cap="none" strike="noStrike">
              <a:solidFill>
                <a:srgbClr val="FFFFFF"/>
              </a:solidFill>
              <a:latin typeface="Open Sans Light"/>
              <a:ea typeface="Open Sans Light"/>
              <a:cs typeface="Open Sans Light"/>
              <a:sym typeface="Open Sans Light"/>
            </a:endParaRPr>
          </a:p>
        </p:txBody>
      </p:sp>
      <p:sp>
        <p:nvSpPr>
          <p:cNvPr id="184" name="Google Shape;184;p28"/>
          <p:cNvSpPr txBox="1"/>
          <p:nvPr/>
        </p:nvSpPr>
        <p:spPr>
          <a:xfrm>
            <a:off x="3525175" y="4005899"/>
            <a:ext cx="2743800" cy="6063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FFFFFF"/>
                </a:solidFill>
                <a:latin typeface="Open Sans"/>
                <a:ea typeface="Open Sans"/>
                <a:cs typeface="Open Sans"/>
                <a:sym typeface="Open Sans"/>
              </a:rPr>
              <a:t>1,500+</a:t>
            </a:r>
            <a:endParaRPr b="1" i="0" sz="3600" u="none" cap="none" strike="noStrike">
              <a:solidFill>
                <a:srgbClr val="FFFFFF"/>
              </a:solidFill>
              <a:latin typeface="Open Sans"/>
              <a:ea typeface="Open Sans"/>
              <a:cs typeface="Open Sans"/>
              <a:sym typeface="Open Sans"/>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FFFFFF"/>
                </a:solidFill>
                <a:latin typeface="Open Sans Light"/>
                <a:ea typeface="Open Sans Light"/>
                <a:cs typeface="Open Sans Light"/>
                <a:sym typeface="Open Sans Light"/>
              </a:rPr>
              <a:t>CLIENTS IN 90 COUNTRIES WORLDWIDE NETWORK OF PARTNERS</a:t>
            </a:r>
            <a:endParaRPr b="0" i="0" sz="1200" u="none" cap="none" strike="noStrike">
              <a:solidFill>
                <a:srgbClr val="FFFFFF"/>
              </a:solidFill>
              <a:latin typeface="Open Sans Light"/>
              <a:ea typeface="Open Sans Light"/>
              <a:cs typeface="Open Sans Light"/>
              <a:sym typeface="Open Sans Light"/>
            </a:endParaRPr>
          </a:p>
        </p:txBody>
      </p:sp>
      <p:sp>
        <p:nvSpPr>
          <p:cNvPr id="185" name="Google Shape;185;p28"/>
          <p:cNvSpPr/>
          <p:nvPr/>
        </p:nvSpPr>
        <p:spPr>
          <a:xfrm>
            <a:off x="2321525" y="2157125"/>
            <a:ext cx="194700" cy="168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86" name="Google Shape;186;p28"/>
          <p:cNvSpPr txBox="1"/>
          <p:nvPr/>
        </p:nvSpPr>
        <p:spPr>
          <a:xfrm>
            <a:off x="2516225" y="2179325"/>
            <a:ext cx="1456500" cy="1461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Clr>
                <a:srgbClr val="1B75BC"/>
              </a:buClr>
              <a:buSzPts val="900"/>
              <a:buFont typeface="Open Sans"/>
              <a:buNone/>
            </a:pPr>
            <a:r>
              <a:rPr b="0" i="0" lang="en-US" sz="900" u="none" cap="none" strike="noStrike">
                <a:solidFill>
                  <a:srgbClr val="535353"/>
                </a:solidFill>
                <a:highlight>
                  <a:srgbClr val="FFFFFF"/>
                </a:highlight>
                <a:latin typeface="Open Sans Light"/>
                <a:ea typeface="Open Sans Light"/>
                <a:cs typeface="Open Sans Light"/>
                <a:sym typeface="Open Sans Light"/>
              </a:rPr>
              <a:t>Toronto, ON (Canada)</a:t>
            </a:r>
            <a:endParaRPr b="0" i="0" sz="900" u="none" cap="none" strike="noStrike">
              <a:solidFill>
                <a:srgbClr val="535353"/>
              </a:solidFill>
              <a:highlight>
                <a:srgbClr val="FFFFFF"/>
              </a:highlight>
              <a:latin typeface="Open Sans Light"/>
              <a:ea typeface="Open Sans Light"/>
              <a:cs typeface="Open Sans Light"/>
              <a:sym typeface="Open Sans Light"/>
            </a:endParaRPr>
          </a:p>
        </p:txBody>
      </p:sp>
      <p:sp>
        <p:nvSpPr>
          <p:cNvPr id="187" name="Google Shape;187;p28"/>
          <p:cNvSpPr/>
          <p:nvPr/>
        </p:nvSpPr>
        <p:spPr>
          <a:xfrm>
            <a:off x="2157951" y="2568416"/>
            <a:ext cx="194700" cy="168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88" name="Google Shape;188;p28"/>
          <p:cNvSpPr txBox="1"/>
          <p:nvPr/>
        </p:nvSpPr>
        <p:spPr>
          <a:xfrm>
            <a:off x="2380775" y="2561049"/>
            <a:ext cx="1456500" cy="1461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Clr>
                <a:srgbClr val="1B75BC"/>
              </a:buClr>
              <a:buSzPts val="900"/>
              <a:buFont typeface="Open Sans"/>
              <a:buNone/>
            </a:pPr>
            <a:r>
              <a:rPr b="0" i="0" lang="en-US" sz="900" u="none" cap="none" strike="noStrike">
                <a:solidFill>
                  <a:srgbClr val="535353"/>
                </a:solidFill>
                <a:highlight>
                  <a:srgbClr val="FFFFFF"/>
                </a:highlight>
                <a:latin typeface="Open Sans Light"/>
                <a:ea typeface="Open Sans Light"/>
                <a:cs typeface="Open Sans Light"/>
                <a:sym typeface="Open Sans Light"/>
              </a:rPr>
              <a:t>Athens, GA (USA)</a:t>
            </a:r>
            <a:endParaRPr b="0" i="0" sz="900" u="none" cap="none" strike="noStrike">
              <a:solidFill>
                <a:srgbClr val="535353"/>
              </a:solidFill>
              <a:highlight>
                <a:srgbClr val="FFFFFF"/>
              </a:highlight>
              <a:latin typeface="Open Sans Light"/>
              <a:ea typeface="Open Sans Light"/>
              <a:cs typeface="Open Sans Light"/>
              <a:sym typeface="Open Sans Light"/>
            </a:endParaRPr>
          </a:p>
        </p:txBody>
      </p:sp>
      <p:sp>
        <p:nvSpPr>
          <p:cNvPr id="189" name="Google Shape;189;p28"/>
          <p:cNvSpPr/>
          <p:nvPr/>
        </p:nvSpPr>
        <p:spPr>
          <a:xfrm>
            <a:off x="4205225" y="1950725"/>
            <a:ext cx="194700" cy="168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0" name="Google Shape;190;p28"/>
          <p:cNvSpPr txBox="1"/>
          <p:nvPr/>
        </p:nvSpPr>
        <p:spPr>
          <a:xfrm>
            <a:off x="4476125" y="1972925"/>
            <a:ext cx="1456500" cy="1461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Clr>
                <a:srgbClr val="1B75BC"/>
              </a:buClr>
              <a:buSzPts val="900"/>
              <a:buFont typeface="Open Sans"/>
              <a:buNone/>
            </a:pPr>
            <a:r>
              <a:rPr b="0" i="0" lang="en-US" sz="900" u="none" cap="none" strike="noStrike">
                <a:solidFill>
                  <a:srgbClr val="535353"/>
                </a:solidFill>
                <a:highlight>
                  <a:srgbClr val="FFFFFF"/>
                </a:highlight>
                <a:latin typeface="Open Sans Light"/>
                <a:ea typeface="Open Sans Light"/>
                <a:cs typeface="Open Sans Light"/>
                <a:sym typeface="Open Sans Light"/>
              </a:rPr>
              <a:t>London (UK)</a:t>
            </a:r>
            <a:endParaRPr b="0" i="0" sz="900" u="none" cap="none" strike="noStrike">
              <a:solidFill>
                <a:srgbClr val="535353"/>
              </a:solidFill>
              <a:highlight>
                <a:srgbClr val="FFFFFF"/>
              </a:highlight>
              <a:latin typeface="Open Sans Light"/>
              <a:ea typeface="Open Sans Light"/>
              <a:cs typeface="Open Sans Light"/>
              <a:sym typeface="Open Sans Light"/>
            </a:endParaRPr>
          </a:p>
        </p:txBody>
      </p:sp>
      <p:sp>
        <p:nvSpPr>
          <p:cNvPr id="191" name="Google Shape;191;p28"/>
          <p:cNvSpPr/>
          <p:nvPr/>
        </p:nvSpPr>
        <p:spPr>
          <a:xfrm>
            <a:off x="4513550" y="2309550"/>
            <a:ext cx="194700" cy="168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2" name="Google Shape;192;p28"/>
          <p:cNvSpPr txBox="1"/>
          <p:nvPr/>
        </p:nvSpPr>
        <p:spPr>
          <a:xfrm>
            <a:off x="4784450" y="2331750"/>
            <a:ext cx="1456500" cy="1461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Clr>
                <a:srgbClr val="1B75BC"/>
              </a:buClr>
              <a:buSzPts val="900"/>
              <a:buFont typeface="Open Sans"/>
              <a:buNone/>
            </a:pPr>
            <a:r>
              <a:rPr b="0" i="0" lang="en-US" sz="900" u="none" cap="none" strike="noStrike">
                <a:solidFill>
                  <a:srgbClr val="535353"/>
                </a:solidFill>
                <a:highlight>
                  <a:srgbClr val="FFFFFF"/>
                </a:highlight>
                <a:latin typeface="Open Sans Light"/>
                <a:ea typeface="Open Sans Light"/>
                <a:cs typeface="Open Sans Light"/>
                <a:sym typeface="Open Sans Light"/>
              </a:rPr>
              <a:t>Milan (Italy)</a:t>
            </a:r>
            <a:endParaRPr b="0" i="0" sz="900" u="none" cap="none" strike="noStrike">
              <a:solidFill>
                <a:srgbClr val="535353"/>
              </a:solidFill>
              <a:highlight>
                <a:srgbClr val="FFFFFF"/>
              </a:highlight>
              <a:latin typeface="Open Sans Light"/>
              <a:ea typeface="Open Sans Light"/>
              <a:cs typeface="Open Sans Light"/>
              <a:sym typeface="Open Sans Light"/>
            </a:endParaRPr>
          </a:p>
        </p:txBody>
      </p:sp>
      <p:sp>
        <p:nvSpPr>
          <p:cNvPr id="193" name="Google Shape;193;p28"/>
          <p:cNvSpPr/>
          <p:nvPr/>
        </p:nvSpPr>
        <p:spPr>
          <a:xfrm>
            <a:off x="5584175" y="2786800"/>
            <a:ext cx="194700" cy="168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4" name="Google Shape;194;p28"/>
          <p:cNvSpPr txBox="1"/>
          <p:nvPr/>
        </p:nvSpPr>
        <p:spPr>
          <a:xfrm>
            <a:off x="5855075" y="2809000"/>
            <a:ext cx="1456500" cy="1461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Clr>
                <a:srgbClr val="1B75BC"/>
              </a:buClr>
              <a:buSzPts val="900"/>
              <a:buFont typeface="Open Sans"/>
              <a:buNone/>
            </a:pPr>
            <a:r>
              <a:rPr b="0" i="0" lang="en-US" sz="900" u="none" cap="none" strike="noStrike">
                <a:solidFill>
                  <a:srgbClr val="535353"/>
                </a:solidFill>
                <a:highlight>
                  <a:srgbClr val="FFFFFF"/>
                </a:highlight>
                <a:latin typeface="Open Sans Light"/>
                <a:ea typeface="Open Sans Light"/>
                <a:cs typeface="Open Sans Light"/>
                <a:sym typeface="Open Sans Light"/>
              </a:rPr>
              <a:t> Dubai (UAE)</a:t>
            </a:r>
            <a:endParaRPr b="0" i="0" sz="900" u="none" cap="none" strike="noStrike">
              <a:solidFill>
                <a:srgbClr val="535353"/>
              </a:solidFill>
              <a:highlight>
                <a:srgbClr val="FFFFFF"/>
              </a:highlight>
              <a:latin typeface="Open Sans Light"/>
              <a:ea typeface="Open Sans Light"/>
              <a:cs typeface="Open Sans Light"/>
              <a:sym typeface="Open Sans Light"/>
            </a:endParaRPr>
          </a:p>
        </p:txBody>
      </p:sp>
      <p:sp>
        <p:nvSpPr>
          <p:cNvPr id="195" name="Google Shape;195;p28"/>
          <p:cNvSpPr txBox="1"/>
          <p:nvPr/>
        </p:nvSpPr>
        <p:spPr>
          <a:xfrm>
            <a:off x="5778875" y="4005899"/>
            <a:ext cx="2743800" cy="6063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FFFFFF"/>
                </a:solidFill>
                <a:latin typeface="Open Sans"/>
                <a:ea typeface="Open Sans"/>
                <a:cs typeface="Open Sans"/>
                <a:sym typeface="Open Sans"/>
              </a:rPr>
              <a:t>5,680,000</a:t>
            </a:r>
            <a:endParaRPr b="1" i="0" sz="3600" u="none" cap="none" strike="noStrike">
              <a:solidFill>
                <a:srgbClr val="FFFFFF"/>
              </a:solidFill>
              <a:latin typeface="Open Sans"/>
              <a:ea typeface="Open Sans"/>
              <a:cs typeface="Open Sans"/>
              <a:sym typeface="Open Sans"/>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FFFFFF"/>
                </a:solidFill>
                <a:latin typeface="Open Sans Light"/>
                <a:ea typeface="Open Sans Light"/>
                <a:cs typeface="Open Sans Light"/>
                <a:sym typeface="Open Sans Light"/>
              </a:rPr>
              <a:t>LEARNERS</a:t>
            </a:r>
            <a:endParaRPr b="0" i="0" sz="1200" u="none" cap="none" strike="noStrike">
              <a:solidFill>
                <a:srgbClr val="FFFFFF"/>
              </a:solidFill>
              <a:latin typeface="Open Sans Light"/>
              <a:ea typeface="Open Sans Light"/>
              <a:cs typeface="Open Sans Light"/>
              <a:sym typeface="Open Sans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pic>
        <p:nvPicPr>
          <p:cNvPr id="201" name="Google Shape;201;p29"/>
          <p:cNvPicPr preferRelativeResize="0"/>
          <p:nvPr/>
        </p:nvPicPr>
        <p:blipFill rotWithShape="1">
          <a:blip r:embed="rId3">
            <a:alphaModFix/>
          </a:blip>
          <a:srcRect b="39519" l="0" r="0" t="39521"/>
          <a:stretch/>
        </p:blipFill>
        <p:spPr>
          <a:xfrm>
            <a:off x="1125" y="4065400"/>
            <a:ext cx="9141750" cy="1078100"/>
          </a:xfrm>
          <a:prstGeom prst="rect">
            <a:avLst/>
          </a:prstGeom>
          <a:noFill/>
          <a:ln>
            <a:noFill/>
          </a:ln>
        </p:spPr>
      </p:pic>
      <p:sp>
        <p:nvSpPr>
          <p:cNvPr id="202" name="Google Shape;202;p29"/>
          <p:cNvSpPr txBox="1"/>
          <p:nvPr/>
        </p:nvSpPr>
        <p:spPr>
          <a:xfrm>
            <a:off x="703550" y="4097451"/>
            <a:ext cx="3010500" cy="709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Open Sans"/>
                <a:ea typeface="Open Sans"/>
                <a:cs typeface="Open Sans"/>
                <a:sym typeface="Open Sans"/>
              </a:rPr>
              <a:t>Traditional LMS</a:t>
            </a:r>
            <a:endParaRPr b="1" i="0" sz="1000" u="none" cap="none" strike="noStrike">
              <a:solidFill>
                <a:srgbClr val="FFFFFF"/>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It’s About “Managing” things: users, course etc.</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L&amp;D has a vastly negative NPS</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Technology </a:t>
            </a:r>
            <a:r>
              <a:rPr b="0" i="1" lang="en-US" sz="1000" u="none" cap="none" strike="noStrike">
                <a:solidFill>
                  <a:srgbClr val="FFFFFF"/>
                </a:solidFill>
                <a:latin typeface="Open Sans Light"/>
                <a:ea typeface="Open Sans Light"/>
                <a:cs typeface="Open Sans Light"/>
                <a:sym typeface="Open Sans Light"/>
              </a:rPr>
              <a:t>dictates</a:t>
            </a:r>
            <a:r>
              <a:rPr b="0" i="0" lang="en-US" sz="1000" u="none" cap="none" strike="noStrike">
                <a:solidFill>
                  <a:srgbClr val="FFFFFF"/>
                </a:solidFill>
                <a:latin typeface="Open Sans Light"/>
                <a:ea typeface="Open Sans Light"/>
                <a:cs typeface="Open Sans Light"/>
                <a:sym typeface="Open Sans Light"/>
              </a:rPr>
              <a:t> how people should learn</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sng" cap="none" strike="noStrike">
                <a:solidFill>
                  <a:srgbClr val="FFFFFF"/>
                </a:solidFill>
                <a:latin typeface="Open Sans Light"/>
                <a:ea typeface="Open Sans Light"/>
                <a:cs typeface="Open Sans Light"/>
                <a:sym typeface="Open Sans Light"/>
              </a:rPr>
              <a:t>Learning </a:t>
            </a:r>
            <a:r>
              <a:rPr b="0" i="1" lang="en-US" sz="1000" u="sng" cap="none" strike="noStrike">
                <a:solidFill>
                  <a:srgbClr val="FFFFFF"/>
                </a:solidFill>
                <a:latin typeface="Open Sans Light"/>
                <a:ea typeface="Open Sans Light"/>
                <a:cs typeface="Open Sans Light"/>
                <a:sym typeface="Open Sans Light"/>
              </a:rPr>
              <a:t>outside the flow</a:t>
            </a:r>
            <a:r>
              <a:rPr b="0" i="0" lang="en-US" sz="1000" u="sng" cap="none" strike="noStrike">
                <a:solidFill>
                  <a:srgbClr val="FFFFFF"/>
                </a:solidFill>
                <a:latin typeface="Open Sans Light"/>
                <a:ea typeface="Open Sans Light"/>
                <a:cs typeface="Open Sans Light"/>
                <a:sym typeface="Open Sans Light"/>
              </a:rPr>
              <a:t> of work</a:t>
            </a:r>
            <a:endParaRPr b="0" i="0" sz="1000" u="sng" cap="none" strike="noStrike">
              <a:solidFill>
                <a:srgbClr val="FFFFFF"/>
              </a:solidFill>
              <a:latin typeface="Open Sans Light"/>
              <a:ea typeface="Open Sans Light"/>
              <a:cs typeface="Open Sans Light"/>
              <a:sym typeface="Open Sans Light"/>
            </a:endParaRPr>
          </a:p>
        </p:txBody>
      </p:sp>
      <p:sp>
        <p:nvSpPr>
          <p:cNvPr id="203" name="Google Shape;203;p29"/>
          <p:cNvSpPr txBox="1"/>
          <p:nvPr/>
        </p:nvSpPr>
        <p:spPr>
          <a:xfrm>
            <a:off x="5008600" y="4097450"/>
            <a:ext cx="3353100" cy="625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FFFFFF"/>
                </a:solidFill>
                <a:latin typeface="Open Sans"/>
                <a:ea typeface="Open Sans"/>
                <a:cs typeface="Open Sans"/>
                <a:sym typeface="Open Sans"/>
              </a:rPr>
              <a:t>Learning Platform</a:t>
            </a:r>
            <a:endParaRPr b="1" i="0" sz="1000" u="none" cap="none" strike="noStrike">
              <a:solidFill>
                <a:srgbClr val="FFFFFF"/>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It’s About Learners and Experiences</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L&amp;D drives competitive advantage</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FFFFFF"/>
                </a:solidFill>
                <a:latin typeface="Open Sans Light"/>
                <a:ea typeface="Open Sans Light"/>
                <a:cs typeface="Open Sans Light"/>
                <a:sym typeface="Open Sans Light"/>
              </a:rPr>
              <a:t>Technology now </a:t>
            </a:r>
            <a:r>
              <a:rPr b="0" i="1" lang="en-US" sz="1000" u="none" cap="none" strike="noStrike">
                <a:solidFill>
                  <a:srgbClr val="FFFFFF"/>
                </a:solidFill>
                <a:latin typeface="Open Sans Light"/>
                <a:ea typeface="Open Sans Light"/>
                <a:cs typeface="Open Sans Light"/>
                <a:sym typeface="Open Sans Light"/>
              </a:rPr>
              <a:t>facilitates</a:t>
            </a:r>
            <a:r>
              <a:rPr b="0" i="0" lang="en-US" sz="1000" u="none" cap="none" strike="noStrike">
                <a:solidFill>
                  <a:srgbClr val="FFFFFF"/>
                </a:solidFill>
                <a:latin typeface="Open Sans Light"/>
                <a:ea typeface="Open Sans Light"/>
                <a:cs typeface="Open Sans Light"/>
                <a:sym typeface="Open Sans Light"/>
              </a:rPr>
              <a:t> how people learn in real life</a:t>
            </a:r>
            <a:endParaRPr b="0" i="0" sz="1000" u="none" cap="none" strike="noStrike">
              <a:solidFill>
                <a:srgbClr val="FFFFFF"/>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000"/>
              <a:buFont typeface="Arial"/>
              <a:buNone/>
            </a:pPr>
            <a:r>
              <a:rPr b="0" i="0" lang="en-US" sz="1000" u="sng" cap="none" strike="noStrike">
                <a:solidFill>
                  <a:srgbClr val="FFFFFF"/>
                </a:solidFill>
                <a:latin typeface="Open Sans Light"/>
                <a:ea typeface="Open Sans Light"/>
                <a:cs typeface="Open Sans Light"/>
                <a:sym typeface="Open Sans Light"/>
              </a:rPr>
              <a:t>Learning </a:t>
            </a:r>
            <a:r>
              <a:rPr b="0" i="1" lang="en-US" sz="1000" u="sng" cap="none" strike="noStrike">
                <a:solidFill>
                  <a:srgbClr val="FFFFFF"/>
                </a:solidFill>
                <a:latin typeface="Open Sans Light"/>
                <a:ea typeface="Open Sans Light"/>
                <a:cs typeface="Open Sans Light"/>
                <a:sym typeface="Open Sans Light"/>
              </a:rPr>
              <a:t>in the flow</a:t>
            </a:r>
            <a:r>
              <a:rPr b="0" i="0" lang="en-US" sz="1000" u="sng" cap="none" strike="noStrike">
                <a:solidFill>
                  <a:srgbClr val="FFFFFF"/>
                </a:solidFill>
                <a:latin typeface="Open Sans Light"/>
                <a:ea typeface="Open Sans Light"/>
                <a:cs typeface="Open Sans Light"/>
                <a:sym typeface="Open Sans Light"/>
              </a:rPr>
              <a:t> of work</a:t>
            </a:r>
            <a:endParaRPr b="0" i="0" sz="1000" u="sng" cap="none" strike="noStrike">
              <a:solidFill>
                <a:srgbClr val="FFFFFF"/>
              </a:solidFill>
              <a:latin typeface="Open Sans Light"/>
              <a:ea typeface="Open Sans Light"/>
              <a:cs typeface="Open Sans Light"/>
              <a:sym typeface="Open Sans Light"/>
            </a:endParaRPr>
          </a:p>
        </p:txBody>
      </p:sp>
      <p:sp>
        <p:nvSpPr>
          <p:cNvPr id="204" name="Google Shape;204;p29"/>
          <p:cNvSpPr txBox="1"/>
          <p:nvPr/>
        </p:nvSpPr>
        <p:spPr>
          <a:xfrm>
            <a:off x="156849" y="54925"/>
            <a:ext cx="27462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LMS VS LEARNING PLATFORM</a:t>
            </a:r>
            <a:endParaRPr b="0" i="0" sz="1200" u="none" cap="none" strike="noStrike">
              <a:solidFill>
                <a:srgbClr val="535353"/>
              </a:solidFill>
              <a:latin typeface="Open Sans"/>
              <a:ea typeface="Open Sans"/>
              <a:cs typeface="Open Sans"/>
              <a:sym typeface="Open Sans"/>
            </a:endParaRPr>
          </a:p>
        </p:txBody>
      </p:sp>
      <p:pic>
        <p:nvPicPr>
          <p:cNvPr id="205" name="Google Shape;205;p29"/>
          <p:cNvPicPr preferRelativeResize="0"/>
          <p:nvPr/>
        </p:nvPicPr>
        <p:blipFill rotWithShape="1">
          <a:blip r:embed="rId4">
            <a:alphaModFix/>
          </a:blip>
          <a:srcRect b="0" l="0" r="0" t="0"/>
          <a:stretch/>
        </p:blipFill>
        <p:spPr>
          <a:xfrm>
            <a:off x="1125" y="152400"/>
            <a:ext cx="9141750" cy="51422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pic>
        <p:nvPicPr>
          <p:cNvPr id="211" name="Google Shape;211;p30"/>
          <p:cNvPicPr preferRelativeResize="0"/>
          <p:nvPr/>
        </p:nvPicPr>
        <p:blipFill rotWithShape="1">
          <a:blip r:embed="rId3">
            <a:alphaModFix/>
          </a:blip>
          <a:srcRect b="49720" l="0" r="0" t="29319"/>
          <a:stretch/>
        </p:blipFill>
        <p:spPr>
          <a:xfrm>
            <a:off x="1125" y="4065400"/>
            <a:ext cx="9141750" cy="1078100"/>
          </a:xfrm>
          <a:prstGeom prst="rect">
            <a:avLst/>
          </a:prstGeom>
          <a:noFill/>
          <a:ln>
            <a:noFill/>
          </a:ln>
        </p:spPr>
      </p:pic>
      <p:sp>
        <p:nvSpPr>
          <p:cNvPr id="212" name="Google Shape;212;p30"/>
          <p:cNvSpPr txBox="1"/>
          <p:nvPr/>
        </p:nvSpPr>
        <p:spPr>
          <a:xfrm>
            <a:off x="4539900" y="4528725"/>
            <a:ext cx="4604100" cy="625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FFFFFF"/>
              </a:solidFill>
              <a:latin typeface="Open Sans"/>
              <a:ea typeface="Open Sans"/>
              <a:cs typeface="Open Sans"/>
              <a:sym typeface="Open Sans"/>
            </a:endParaRPr>
          </a:p>
        </p:txBody>
      </p:sp>
      <p:sp>
        <p:nvSpPr>
          <p:cNvPr id="213" name="Google Shape;213;p30"/>
          <p:cNvSpPr txBox="1"/>
          <p:nvPr/>
        </p:nvSpPr>
        <p:spPr>
          <a:xfrm>
            <a:off x="156849" y="54925"/>
            <a:ext cx="27462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THE FUTURE OF LEARNING IS NOW</a:t>
            </a:r>
            <a:endParaRPr b="0" i="0" sz="1200" u="none" cap="none" strike="noStrike">
              <a:solidFill>
                <a:srgbClr val="535353"/>
              </a:solidFill>
              <a:latin typeface="Open Sans"/>
              <a:ea typeface="Open Sans"/>
              <a:cs typeface="Open Sans"/>
              <a:sym typeface="Open Sans"/>
            </a:endParaRPr>
          </a:p>
        </p:txBody>
      </p:sp>
      <p:sp>
        <p:nvSpPr>
          <p:cNvPr id="214" name="Google Shape;214;p30"/>
          <p:cNvSpPr txBox="1"/>
          <p:nvPr/>
        </p:nvSpPr>
        <p:spPr>
          <a:xfrm>
            <a:off x="1301700" y="4151793"/>
            <a:ext cx="6476700" cy="905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3F3F3"/>
                </a:solidFill>
                <a:latin typeface="Open Sans Light"/>
                <a:ea typeface="Open Sans Light"/>
                <a:cs typeface="Open Sans Light"/>
                <a:sym typeface="Open Sans Light"/>
              </a:rPr>
              <a:t>AI Automates routine tasks (e.g. content categorization, tagging)</a:t>
            </a:r>
            <a:endParaRPr b="0" i="0" sz="1200" u="none" cap="none" strike="noStrike">
              <a:solidFill>
                <a:srgbClr val="F3F3F3"/>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3F3F3"/>
                </a:solidFill>
                <a:latin typeface="Open Sans Light"/>
                <a:ea typeface="Open Sans Light"/>
                <a:cs typeface="Open Sans Light"/>
                <a:sym typeface="Open Sans Light"/>
              </a:rPr>
              <a:t>Experts train the Virtual Coach</a:t>
            </a:r>
            <a:endParaRPr b="0" i="0" sz="1200" u="none" cap="none" strike="noStrike">
              <a:solidFill>
                <a:srgbClr val="F3F3F3"/>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3F3F3"/>
                </a:solidFill>
                <a:latin typeface="Open Sans Light"/>
                <a:ea typeface="Open Sans Light"/>
                <a:cs typeface="Open Sans Light"/>
                <a:sym typeface="Open Sans Light"/>
              </a:rPr>
              <a:t>The Virtual Coach  assists Learners at the point of need, and learns from Q&amp;A</a:t>
            </a:r>
            <a:endParaRPr b="0" i="0" sz="1200" u="none" cap="none" strike="noStrike">
              <a:solidFill>
                <a:srgbClr val="F3F3F3"/>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3F3F3"/>
                </a:solidFill>
                <a:latin typeface="Open Sans Light"/>
                <a:ea typeface="Open Sans Light"/>
                <a:cs typeface="Open Sans Light"/>
                <a:sym typeface="Open Sans Light"/>
              </a:rPr>
              <a:t>AI finds &amp; uses correlations humans will never identify</a:t>
            </a:r>
            <a:endParaRPr b="0" i="0" sz="1200" u="none" cap="none" strike="noStrike">
              <a:solidFill>
                <a:srgbClr val="F3F3F3"/>
              </a:solidFill>
              <a:latin typeface="Open Sans Light"/>
              <a:ea typeface="Open Sans Light"/>
              <a:cs typeface="Open Sans Light"/>
              <a:sym typeface="Open Sans Light"/>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F3F3F3"/>
                </a:solidFill>
                <a:latin typeface="Open Sans"/>
                <a:ea typeface="Open Sans"/>
                <a:cs typeface="Open Sans"/>
                <a:sym typeface="Open Sans"/>
              </a:rPr>
              <a:t>Suggest content, based on performance &gt; Link learning to performance</a:t>
            </a:r>
            <a:endParaRPr b="1" i="0" sz="1200" u="none" cap="none" strike="noStrike">
              <a:solidFill>
                <a:srgbClr val="F3F3F3"/>
              </a:solidFill>
              <a:latin typeface="Open Sans"/>
              <a:ea typeface="Open Sans"/>
              <a:cs typeface="Open Sans"/>
              <a:sym typeface="Open Sans"/>
            </a:endParaRPr>
          </a:p>
        </p:txBody>
      </p:sp>
      <p:pic>
        <p:nvPicPr>
          <p:cNvPr id="215" name="Google Shape;215;p30"/>
          <p:cNvPicPr preferRelativeResize="0"/>
          <p:nvPr/>
        </p:nvPicPr>
        <p:blipFill rotWithShape="1">
          <a:blip r:embed="rId4">
            <a:alphaModFix/>
          </a:blip>
          <a:srcRect b="0" l="0" r="0" t="0"/>
          <a:stretch/>
        </p:blipFill>
        <p:spPr>
          <a:xfrm>
            <a:off x="0" y="152400"/>
            <a:ext cx="9141750" cy="514222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31"/>
          <p:cNvSpPr txBox="1"/>
          <p:nvPr/>
        </p:nvSpPr>
        <p:spPr>
          <a:xfrm>
            <a:off x="156849" y="54925"/>
            <a:ext cx="27462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UNIQUE STRENGTHS</a:t>
            </a:r>
            <a:endParaRPr b="0" i="0" sz="1200" u="none" cap="none" strike="noStrike">
              <a:solidFill>
                <a:srgbClr val="535353"/>
              </a:solidFill>
              <a:latin typeface="Open Sans"/>
              <a:ea typeface="Open Sans"/>
              <a:cs typeface="Open Sans"/>
              <a:sym typeface="Open Sans"/>
            </a:endParaRPr>
          </a:p>
        </p:txBody>
      </p:sp>
      <p:sp>
        <p:nvSpPr>
          <p:cNvPr id="222" name="Google Shape;222;p31"/>
          <p:cNvSpPr/>
          <p:nvPr/>
        </p:nvSpPr>
        <p:spPr>
          <a:xfrm>
            <a:off x="1001764" y="1596192"/>
            <a:ext cx="24165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Modern design, ultimate</a:t>
            </a:r>
            <a:br>
              <a:rPr b="0" i="0" lang="en-US" sz="1000" u="none" cap="none" strike="noStrike">
                <a:solidFill>
                  <a:srgbClr val="434343"/>
                </a:solidFill>
                <a:latin typeface="Open Sans Light"/>
                <a:ea typeface="Open Sans Light"/>
                <a:cs typeface="Open Sans Light"/>
                <a:sym typeface="Open Sans Light"/>
              </a:rPr>
            </a:br>
            <a:r>
              <a:rPr b="0" i="0" lang="en-US" sz="1000" u="none" cap="none" strike="noStrike">
                <a:solidFill>
                  <a:srgbClr val="434343"/>
                </a:solidFill>
                <a:latin typeface="Open Sans Light"/>
                <a:ea typeface="Open Sans Light"/>
                <a:cs typeface="Open Sans Light"/>
                <a:sym typeface="Open Sans Light"/>
              </a:rPr>
              <a:t>learning experience</a:t>
            </a:r>
            <a:endParaRPr b="0" i="0" sz="1000" u="none" cap="none" strike="noStrike">
              <a:solidFill>
                <a:srgbClr val="000000"/>
              </a:solidFill>
              <a:latin typeface="Open Sans Light"/>
              <a:ea typeface="Open Sans Light"/>
              <a:cs typeface="Open Sans Light"/>
              <a:sym typeface="Open Sans Light"/>
            </a:endParaRPr>
          </a:p>
        </p:txBody>
      </p:sp>
      <p:sp>
        <p:nvSpPr>
          <p:cNvPr id="223" name="Google Shape;223;p31"/>
          <p:cNvSpPr/>
          <p:nvPr/>
        </p:nvSpPr>
        <p:spPr>
          <a:xfrm>
            <a:off x="2578873" y="3078880"/>
            <a:ext cx="21093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Highly flexible, limitless configurability</a:t>
            </a:r>
            <a:endParaRPr b="0" i="0" sz="1000" u="none" cap="none" strike="noStrike">
              <a:solidFill>
                <a:srgbClr val="000000"/>
              </a:solidFill>
              <a:latin typeface="Open Sans Light"/>
              <a:ea typeface="Open Sans Light"/>
              <a:cs typeface="Open Sans Light"/>
              <a:sym typeface="Open Sans Light"/>
            </a:endParaRPr>
          </a:p>
        </p:txBody>
      </p:sp>
      <p:sp>
        <p:nvSpPr>
          <p:cNvPr id="224" name="Google Shape;224;p31"/>
          <p:cNvSpPr/>
          <p:nvPr/>
        </p:nvSpPr>
        <p:spPr>
          <a:xfrm>
            <a:off x="5747255" y="1619850"/>
            <a:ext cx="21093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Scale as learning</a:t>
            </a:r>
            <a:endParaRPr b="0" i="0" sz="1000" u="none" cap="none" strike="noStrike">
              <a:solidFill>
                <a:srgbClr val="434343"/>
              </a:solidFill>
              <a:latin typeface="Open Sans Light"/>
              <a:ea typeface="Open Sans Light"/>
              <a:cs typeface="Open Sans Light"/>
              <a:sym typeface="Open Sans Light"/>
            </a:endParaRPr>
          </a:p>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projects grow</a:t>
            </a:r>
            <a:endParaRPr b="0" i="0" sz="1000" u="none" cap="none" strike="noStrike">
              <a:solidFill>
                <a:srgbClr val="000000"/>
              </a:solidFill>
              <a:latin typeface="Open Sans Light"/>
              <a:ea typeface="Open Sans Light"/>
              <a:cs typeface="Open Sans Light"/>
              <a:sym typeface="Open Sans Light"/>
            </a:endParaRPr>
          </a:p>
        </p:txBody>
      </p:sp>
      <p:sp>
        <p:nvSpPr>
          <p:cNvPr id="225" name="Google Shape;225;p31"/>
          <p:cNvSpPr/>
          <p:nvPr/>
        </p:nvSpPr>
        <p:spPr>
          <a:xfrm>
            <a:off x="156850" y="3108601"/>
            <a:ext cx="21093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Extended</a:t>
            </a:r>
            <a:endParaRPr b="0" i="0" sz="1000" u="none" cap="none" strike="noStrike">
              <a:solidFill>
                <a:srgbClr val="434343"/>
              </a:solidFill>
              <a:latin typeface="Open Sans Light"/>
              <a:ea typeface="Open Sans Light"/>
              <a:cs typeface="Open Sans Light"/>
              <a:sym typeface="Open Sans Light"/>
            </a:endParaRPr>
          </a:p>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Enterprise</a:t>
            </a:r>
            <a:endParaRPr b="0" i="0" sz="1000" u="none" cap="none" strike="noStrike">
              <a:solidFill>
                <a:srgbClr val="000000"/>
              </a:solidFill>
              <a:latin typeface="Open Sans Light"/>
              <a:ea typeface="Open Sans Light"/>
              <a:cs typeface="Open Sans Light"/>
              <a:sym typeface="Open Sans Light"/>
            </a:endParaRPr>
          </a:p>
        </p:txBody>
      </p:sp>
      <p:sp>
        <p:nvSpPr>
          <p:cNvPr id="226" name="Google Shape;226;p31"/>
          <p:cNvSpPr/>
          <p:nvPr/>
        </p:nvSpPr>
        <p:spPr>
          <a:xfrm>
            <a:off x="3471589" y="1586073"/>
            <a:ext cx="21837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Address formal, informal and social learning modalities</a:t>
            </a:r>
            <a:endParaRPr b="0" i="0" sz="1000" u="none" cap="none" strike="noStrike">
              <a:solidFill>
                <a:srgbClr val="000000"/>
              </a:solidFill>
              <a:latin typeface="Open Sans Light"/>
              <a:ea typeface="Open Sans Light"/>
              <a:cs typeface="Open Sans Light"/>
              <a:sym typeface="Open Sans Light"/>
            </a:endParaRPr>
          </a:p>
        </p:txBody>
      </p:sp>
      <p:sp>
        <p:nvSpPr>
          <p:cNvPr id="227" name="Google Shape;227;p31"/>
          <p:cNvSpPr txBox="1"/>
          <p:nvPr/>
        </p:nvSpPr>
        <p:spPr>
          <a:xfrm>
            <a:off x="267150" y="4454075"/>
            <a:ext cx="8609700" cy="432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Open Sans"/>
                <a:ea typeface="Open Sans"/>
                <a:cs typeface="Open Sans"/>
                <a:sym typeface="Open Sans"/>
              </a:rPr>
              <a:t>Releasing first to market, learner-centric technology at an unmatched pace in the industry</a:t>
            </a:r>
            <a:endParaRPr b="1" i="0" sz="1400" u="none" cap="none" strike="noStrike">
              <a:solidFill>
                <a:srgbClr val="FFFFFF"/>
              </a:solidFill>
              <a:latin typeface="Open Sans"/>
              <a:ea typeface="Open Sans"/>
              <a:cs typeface="Open Sans"/>
              <a:sym typeface="Open Sans"/>
            </a:endParaRPr>
          </a:p>
        </p:txBody>
      </p:sp>
      <p:pic>
        <p:nvPicPr>
          <p:cNvPr id="228" name="Google Shape;228;p31"/>
          <p:cNvPicPr preferRelativeResize="0"/>
          <p:nvPr/>
        </p:nvPicPr>
        <p:blipFill rotWithShape="1">
          <a:blip r:embed="rId3">
            <a:alphaModFix/>
          </a:blip>
          <a:srcRect b="0" l="0" r="0" t="0"/>
          <a:stretch/>
        </p:blipFill>
        <p:spPr>
          <a:xfrm>
            <a:off x="1965332" y="910806"/>
            <a:ext cx="489444" cy="493225"/>
          </a:xfrm>
          <a:prstGeom prst="rect">
            <a:avLst/>
          </a:prstGeom>
          <a:noFill/>
          <a:ln>
            <a:noFill/>
          </a:ln>
        </p:spPr>
      </p:pic>
      <p:pic>
        <p:nvPicPr>
          <p:cNvPr id="229" name="Google Shape;229;p31"/>
          <p:cNvPicPr preferRelativeResize="0"/>
          <p:nvPr/>
        </p:nvPicPr>
        <p:blipFill rotWithShape="1">
          <a:blip r:embed="rId4">
            <a:alphaModFix/>
          </a:blip>
          <a:srcRect b="0" l="0" r="0" t="0"/>
          <a:stretch/>
        </p:blipFill>
        <p:spPr>
          <a:xfrm>
            <a:off x="4294938" y="865650"/>
            <a:ext cx="551116" cy="555387"/>
          </a:xfrm>
          <a:prstGeom prst="rect">
            <a:avLst/>
          </a:prstGeom>
          <a:noFill/>
          <a:ln>
            <a:noFill/>
          </a:ln>
        </p:spPr>
      </p:pic>
      <p:pic>
        <p:nvPicPr>
          <p:cNvPr id="230" name="Google Shape;230;p31"/>
          <p:cNvPicPr preferRelativeResize="0"/>
          <p:nvPr/>
        </p:nvPicPr>
        <p:blipFill rotWithShape="1">
          <a:blip r:embed="rId5">
            <a:alphaModFix/>
          </a:blip>
          <a:srcRect b="0" l="0" r="0" t="0"/>
          <a:stretch/>
        </p:blipFill>
        <p:spPr>
          <a:xfrm>
            <a:off x="6562241" y="924254"/>
            <a:ext cx="479350" cy="483074"/>
          </a:xfrm>
          <a:prstGeom prst="rect">
            <a:avLst/>
          </a:prstGeom>
          <a:noFill/>
          <a:ln>
            <a:noFill/>
          </a:ln>
        </p:spPr>
      </p:pic>
      <p:pic>
        <p:nvPicPr>
          <p:cNvPr id="231" name="Google Shape;231;p31"/>
          <p:cNvPicPr preferRelativeResize="0"/>
          <p:nvPr/>
        </p:nvPicPr>
        <p:blipFill rotWithShape="1">
          <a:blip r:embed="rId6">
            <a:alphaModFix/>
          </a:blip>
          <a:srcRect b="0" l="0" r="0" t="0"/>
          <a:stretch/>
        </p:blipFill>
        <p:spPr>
          <a:xfrm>
            <a:off x="3415688" y="2447123"/>
            <a:ext cx="449566" cy="453037"/>
          </a:xfrm>
          <a:prstGeom prst="rect">
            <a:avLst/>
          </a:prstGeom>
          <a:noFill/>
          <a:ln>
            <a:noFill/>
          </a:ln>
        </p:spPr>
      </p:pic>
      <p:sp>
        <p:nvSpPr>
          <p:cNvPr id="232" name="Google Shape;232;p31"/>
          <p:cNvSpPr/>
          <p:nvPr/>
        </p:nvSpPr>
        <p:spPr>
          <a:xfrm>
            <a:off x="4817237" y="3100200"/>
            <a:ext cx="21093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30+ Productized Integrations</a:t>
            </a:r>
            <a:endParaRPr b="0" i="0" sz="1000" u="none" cap="none" strike="noStrike">
              <a:solidFill>
                <a:srgbClr val="434343"/>
              </a:solidFill>
              <a:latin typeface="Open Sans Light"/>
              <a:ea typeface="Open Sans Light"/>
              <a:cs typeface="Open Sans Light"/>
              <a:sym typeface="Open Sans Light"/>
            </a:endParaRPr>
          </a:p>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Rest APIs</a:t>
            </a:r>
            <a:endParaRPr b="0" i="0" sz="1000" u="none" cap="none" strike="noStrike">
              <a:solidFill>
                <a:srgbClr val="434343"/>
              </a:solidFill>
              <a:latin typeface="Open Sans Light"/>
              <a:ea typeface="Open Sans Light"/>
              <a:cs typeface="Open Sans Light"/>
              <a:sym typeface="Open Sans Light"/>
            </a:endParaRPr>
          </a:p>
        </p:txBody>
      </p:sp>
      <p:pic>
        <p:nvPicPr>
          <p:cNvPr id="233" name="Google Shape;233;p31"/>
          <p:cNvPicPr preferRelativeResize="0"/>
          <p:nvPr/>
        </p:nvPicPr>
        <p:blipFill rotWithShape="1">
          <a:blip r:embed="rId7">
            <a:alphaModFix/>
          </a:blip>
          <a:srcRect b="0" l="0" r="0" t="0"/>
          <a:stretch/>
        </p:blipFill>
        <p:spPr>
          <a:xfrm>
            <a:off x="5596340" y="2397566"/>
            <a:ext cx="551105" cy="555381"/>
          </a:xfrm>
          <a:prstGeom prst="rect">
            <a:avLst/>
          </a:prstGeom>
          <a:noFill/>
          <a:ln>
            <a:noFill/>
          </a:ln>
        </p:spPr>
      </p:pic>
      <p:pic>
        <p:nvPicPr>
          <p:cNvPr id="234" name="Google Shape;234;p31"/>
          <p:cNvPicPr preferRelativeResize="0"/>
          <p:nvPr/>
        </p:nvPicPr>
        <p:blipFill rotWithShape="1">
          <a:blip r:embed="rId8">
            <a:alphaModFix/>
          </a:blip>
          <a:srcRect b="0" l="0" r="0" t="0"/>
          <a:stretch/>
        </p:blipFill>
        <p:spPr>
          <a:xfrm>
            <a:off x="1035314" y="2428599"/>
            <a:ext cx="489444" cy="493245"/>
          </a:xfrm>
          <a:prstGeom prst="rect">
            <a:avLst/>
          </a:prstGeom>
          <a:noFill/>
          <a:ln>
            <a:noFill/>
          </a:ln>
        </p:spPr>
      </p:pic>
      <p:sp>
        <p:nvSpPr>
          <p:cNvPr id="235" name="Google Shape;235;p31"/>
          <p:cNvSpPr/>
          <p:nvPr/>
        </p:nvSpPr>
        <p:spPr>
          <a:xfrm>
            <a:off x="6987278" y="3108601"/>
            <a:ext cx="2109300" cy="4932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Exclusive focus </a:t>
            </a:r>
            <a:endParaRPr b="0" i="0" sz="1000" u="none" cap="none" strike="noStrike">
              <a:solidFill>
                <a:srgbClr val="434343"/>
              </a:solidFill>
              <a:latin typeface="Open Sans Light"/>
              <a:ea typeface="Open Sans Light"/>
              <a:cs typeface="Open Sans Light"/>
              <a:sym typeface="Open Sans Light"/>
            </a:endParaRPr>
          </a:p>
          <a:p>
            <a:pPr indent="0" lvl="0" marL="0" marR="0" rtl="0" algn="ctr">
              <a:lnSpc>
                <a:spcPct val="115000"/>
              </a:lnSpc>
              <a:spcBef>
                <a:spcPts val="0"/>
              </a:spcBef>
              <a:spcAft>
                <a:spcPts val="0"/>
              </a:spcAft>
              <a:buClr>
                <a:srgbClr val="434343"/>
              </a:buClr>
              <a:buSzPts val="1000"/>
              <a:buFont typeface="Open Sans"/>
              <a:buNone/>
            </a:pPr>
            <a:r>
              <a:rPr b="0" i="0" lang="en-US" sz="1000" u="none" cap="none" strike="noStrike">
                <a:solidFill>
                  <a:srgbClr val="434343"/>
                </a:solidFill>
                <a:latin typeface="Open Sans Light"/>
                <a:ea typeface="Open Sans Light"/>
                <a:cs typeface="Open Sans Light"/>
                <a:sym typeface="Open Sans Light"/>
              </a:rPr>
              <a:t>on Learning</a:t>
            </a:r>
            <a:endParaRPr b="0" i="0" sz="1000" u="none" cap="none" strike="noStrike">
              <a:solidFill>
                <a:srgbClr val="000000"/>
              </a:solidFill>
              <a:latin typeface="Open Sans Light"/>
              <a:ea typeface="Open Sans Light"/>
              <a:cs typeface="Open Sans Light"/>
              <a:sym typeface="Open Sans Light"/>
            </a:endParaRPr>
          </a:p>
        </p:txBody>
      </p:sp>
      <p:pic>
        <p:nvPicPr>
          <p:cNvPr id="236" name="Google Shape;236;p31"/>
          <p:cNvPicPr preferRelativeResize="0"/>
          <p:nvPr/>
        </p:nvPicPr>
        <p:blipFill rotWithShape="1">
          <a:blip r:embed="rId9">
            <a:alphaModFix/>
          </a:blip>
          <a:srcRect b="0" l="0" r="0" t="0"/>
          <a:stretch/>
        </p:blipFill>
        <p:spPr>
          <a:xfrm>
            <a:off x="7766387" y="2397583"/>
            <a:ext cx="551105" cy="55536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32"/>
          <p:cNvSpPr txBox="1"/>
          <p:nvPr/>
        </p:nvSpPr>
        <p:spPr>
          <a:xfrm>
            <a:off x="156849" y="54925"/>
            <a:ext cx="27462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INDUSTRY RECOGNITION</a:t>
            </a:r>
            <a:endParaRPr b="0" i="0" sz="1200" u="none" cap="none" strike="noStrike">
              <a:solidFill>
                <a:srgbClr val="535353"/>
              </a:solidFill>
              <a:latin typeface="Open Sans"/>
              <a:ea typeface="Open Sans"/>
              <a:cs typeface="Open Sans"/>
              <a:sym typeface="Open Sans"/>
            </a:endParaRPr>
          </a:p>
        </p:txBody>
      </p:sp>
      <p:pic>
        <p:nvPicPr>
          <p:cNvPr id="243" name="Google Shape;243;p32"/>
          <p:cNvPicPr preferRelativeResize="0"/>
          <p:nvPr/>
        </p:nvPicPr>
        <p:blipFill rotWithShape="1">
          <a:blip r:embed="rId3">
            <a:alphaModFix/>
          </a:blip>
          <a:srcRect b="0" l="0" r="0" t="0"/>
          <a:stretch/>
        </p:blipFill>
        <p:spPr>
          <a:xfrm>
            <a:off x="1345475" y="551850"/>
            <a:ext cx="6096598" cy="4350876"/>
          </a:xfrm>
          <a:prstGeom prst="rect">
            <a:avLst/>
          </a:prstGeom>
          <a:noFill/>
          <a:ln>
            <a:noFill/>
          </a:ln>
        </p:spPr>
      </p:pic>
      <p:sp>
        <p:nvSpPr>
          <p:cNvPr id="244" name="Google Shape;244;p32"/>
          <p:cNvSpPr/>
          <p:nvPr/>
        </p:nvSpPr>
        <p:spPr>
          <a:xfrm>
            <a:off x="4786152" y="2254223"/>
            <a:ext cx="454200" cy="432900"/>
          </a:xfrm>
          <a:prstGeom prst="ellipse">
            <a:avLst/>
          </a:prstGeom>
          <a:noFill/>
          <a:ln cap="flat" cmpd="sng" w="28575">
            <a:solidFill>
              <a:srgbClr val="33A6D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465AC"/>
        </a:solidFill>
      </p:bgPr>
    </p:bg>
    <p:spTree>
      <p:nvGrpSpPr>
        <p:cNvPr id="59" name="Shape 59"/>
        <p:cNvGrpSpPr/>
        <p:nvPr/>
      </p:nvGrpSpPr>
      <p:grpSpPr>
        <a:xfrm>
          <a:off x="0" y="0"/>
          <a:ext cx="0" cy="0"/>
          <a:chOff x="0" y="0"/>
          <a:chExt cx="0" cy="0"/>
        </a:xfrm>
      </p:grpSpPr>
      <p:sp>
        <p:nvSpPr>
          <p:cNvPr id="60" name="Google Shape;60;p15"/>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61" name="Google Shape;61;p15"/>
          <p:cNvSpPr/>
          <p:nvPr/>
        </p:nvSpPr>
        <p:spPr>
          <a:xfrm>
            <a:off x="711900" y="1972725"/>
            <a:ext cx="7720200" cy="24321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FFFFFF"/>
              </a:buClr>
              <a:buSzPts val="2400"/>
              <a:buFont typeface="Open Sans"/>
              <a:buNone/>
            </a:pPr>
            <a:r>
              <a:t/>
            </a:r>
            <a:endParaRPr b="0" i="0" sz="2400" u="none" cap="none" strike="noStrike">
              <a:solidFill>
                <a:srgbClr val="FFFFFF"/>
              </a:solidFill>
              <a:latin typeface="Open Sans"/>
              <a:ea typeface="Open Sans"/>
              <a:cs typeface="Open Sans"/>
              <a:sym typeface="Open Sans"/>
            </a:endParaRPr>
          </a:p>
          <a:p>
            <a:pPr indent="-381000" lvl="0" marL="457200" marR="0" rtl="0" algn="ctr">
              <a:lnSpc>
                <a:spcPct val="115000"/>
              </a:lnSpc>
              <a:spcBef>
                <a:spcPts val="0"/>
              </a:spcBef>
              <a:spcAft>
                <a:spcPts val="0"/>
              </a:spcAft>
              <a:buClr>
                <a:srgbClr val="FFFFFF"/>
              </a:buClr>
              <a:buSzPts val="2400"/>
              <a:buFont typeface="Open Sans"/>
              <a:buChar char="●"/>
            </a:pPr>
            <a:r>
              <a:rPr b="0" i="0" lang="en-US" sz="2400" u="none" cap="none" strike="noStrike">
                <a:solidFill>
                  <a:srgbClr val="FFFFFF"/>
                </a:solidFill>
                <a:latin typeface="Open Sans"/>
                <a:ea typeface="Open Sans"/>
                <a:cs typeface="Open Sans"/>
                <a:sym typeface="Open Sans"/>
              </a:rPr>
              <a:t>Retain top talent</a:t>
            </a:r>
            <a:endParaRPr b="0" i="0" sz="1400" u="none" cap="none" strike="noStrike">
              <a:solidFill>
                <a:srgbClr val="000000"/>
              </a:solidFill>
              <a:latin typeface="Arial"/>
              <a:ea typeface="Arial"/>
              <a:cs typeface="Arial"/>
              <a:sym typeface="Arial"/>
            </a:endParaRPr>
          </a:p>
          <a:p>
            <a:pPr indent="-381000" lvl="0" marL="457200" marR="0" rtl="0" algn="ctr">
              <a:lnSpc>
                <a:spcPct val="115000"/>
              </a:lnSpc>
              <a:spcBef>
                <a:spcPts val="0"/>
              </a:spcBef>
              <a:spcAft>
                <a:spcPts val="0"/>
              </a:spcAft>
              <a:buClr>
                <a:srgbClr val="FFFFFF"/>
              </a:buClr>
              <a:buSzPts val="2400"/>
              <a:buFont typeface="Open Sans"/>
              <a:buChar char="●"/>
            </a:pPr>
            <a:r>
              <a:rPr b="0" i="0" lang="en-US" sz="2400" u="none" cap="none" strike="noStrike">
                <a:solidFill>
                  <a:srgbClr val="FFFFFF"/>
                </a:solidFill>
                <a:latin typeface="Open Sans"/>
                <a:ea typeface="Open Sans"/>
                <a:cs typeface="Open Sans"/>
                <a:sym typeface="Open Sans"/>
              </a:rPr>
              <a:t>Drive revenue through direct and indirect sales</a:t>
            </a:r>
            <a:endParaRPr b="0" i="0" sz="2400" u="none" cap="none" strike="noStrike">
              <a:solidFill>
                <a:srgbClr val="FFFFFF"/>
              </a:solidFill>
              <a:latin typeface="Open Sans"/>
              <a:ea typeface="Open Sans"/>
              <a:cs typeface="Open Sans"/>
              <a:sym typeface="Open Sans"/>
            </a:endParaRPr>
          </a:p>
          <a:p>
            <a:pPr indent="-381000" lvl="0" marL="457200" marR="0" rtl="0" algn="ctr">
              <a:lnSpc>
                <a:spcPct val="115000"/>
              </a:lnSpc>
              <a:spcBef>
                <a:spcPts val="0"/>
              </a:spcBef>
              <a:spcAft>
                <a:spcPts val="0"/>
              </a:spcAft>
              <a:buClr>
                <a:schemeClr val="lt1"/>
              </a:buClr>
              <a:buSzPts val="2400"/>
              <a:buFont typeface="Open Sans"/>
              <a:buChar char="●"/>
            </a:pPr>
            <a:r>
              <a:rPr b="0" i="0" lang="en-US" sz="2400" u="none" cap="none" strike="noStrike">
                <a:solidFill>
                  <a:schemeClr val="lt1"/>
                </a:solidFill>
                <a:latin typeface="Open Sans"/>
                <a:ea typeface="Open Sans"/>
                <a:cs typeface="Open Sans"/>
                <a:sym typeface="Open Sans"/>
              </a:rPr>
              <a:t>Grow budding performers and career pathing</a:t>
            </a:r>
            <a:endParaRPr b="0" i="0" sz="1400" u="none" cap="none" strike="noStrike">
              <a:solidFill>
                <a:schemeClr val="dk1"/>
              </a:solidFill>
              <a:latin typeface="Arial"/>
              <a:ea typeface="Arial"/>
              <a:cs typeface="Arial"/>
              <a:sym typeface="Arial"/>
            </a:endParaRPr>
          </a:p>
          <a:p>
            <a:pPr indent="0" lvl="0" marL="0" marR="0" rtl="0" algn="ctr">
              <a:lnSpc>
                <a:spcPct val="115000"/>
              </a:lnSpc>
              <a:spcBef>
                <a:spcPts val="1000"/>
              </a:spcBef>
              <a:spcAft>
                <a:spcPts val="0"/>
              </a:spcAft>
              <a:buClr>
                <a:srgbClr val="FFFFFF"/>
              </a:buClr>
              <a:buSzPts val="2400"/>
              <a:buFont typeface="Open Sans"/>
              <a:buNone/>
            </a:pPr>
            <a:r>
              <a:t/>
            </a:r>
            <a:endParaRPr b="0" i="0" sz="2400" u="none" cap="none" strike="noStrike">
              <a:solidFill>
                <a:srgbClr val="FFFFFF"/>
              </a:solidFill>
              <a:latin typeface="Open Sans"/>
              <a:ea typeface="Open Sans"/>
              <a:cs typeface="Open Sans"/>
              <a:sym typeface="Open Sans"/>
            </a:endParaRPr>
          </a:p>
        </p:txBody>
      </p:sp>
      <p:sp>
        <p:nvSpPr>
          <p:cNvPr id="62" name="Google Shape;62;p15"/>
          <p:cNvSpPr txBox="1"/>
          <p:nvPr/>
        </p:nvSpPr>
        <p:spPr>
          <a:xfrm>
            <a:off x="447250" y="941225"/>
            <a:ext cx="7602900" cy="1138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chemeClr val="lt1"/>
              </a:buClr>
              <a:buSzPts val="3000"/>
              <a:buFont typeface="Open Sans"/>
              <a:buNone/>
            </a:pPr>
            <a:r>
              <a:rPr b="1" i="0" lang="en-US" sz="3000" u="none" cap="none" strike="noStrike">
                <a:solidFill>
                  <a:schemeClr val="lt1"/>
                </a:solidFill>
                <a:latin typeface="Open Sans"/>
                <a:ea typeface="Open Sans"/>
                <a:cs typeface="Open Sans"/>
                <a:sym typeface="Open Sans"/>
              </a:rPr>
              <a:t>A Learning Platform plays an essential role in our organization’s growth:</a:t>
            </a:r>
            <a:endParaRPr b="1" i="0" sz="1400" u="none" cap="none" strike="noStrike">
              <a:solidFill>
                <a:srgbClr val="000000"/>
              </a:solidFill>
              <a:latin typeface="Arial"/>
              <a:ea typeface="Arial"/>
              <a:cs typeface="Arial"/>
              <a:sym typeface="Arial"/>
            </a:endParaRPr>
          </a:p>
        </p:txBody>
      </p:sp>
      <p:pic>
        <p:nvPicPr>
          <p:cNvPr id="63" name="Google Shape;63;p15"/>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33"/>
          <p:cNvSpPr txBox="1"/>
          <p:nvPr/>
        </p:nvSpPr>
        <p:spPr>
          <a:xfrm>
            <a:off x="156849" y="54925"/>
            <a:ext cx="27462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SELECT 2018 AWARDS</a:t>
            </a:r>
            <a:endParaRPr b="0" i="0" sz="1200" u="none" cap="none" strike="noStrike">
              <a:solidFill>
                <a:srgbClr val="535353"/>
              </a:solidFill>
              <a:latin typeface="Open Sans"/>
              <a:ea typeface="Open Sans"/>
              <a:cs typeface="Open Sans"/>
              <a:sym typeface="Open Sans"/>
            </a:endParaRPr>
          </a:p>
        </p:txBody>
      </p:sp>
      <p:pic>
        <p:nvPicPr>
          <p:cNvPr id="251" name="Google Shape;251;p33"/>
          <p:cNvPicPr preferRelativeResize="0"/>
          <p:nvPr/>
        </p:nvPicPr>
        <p:blipFill rotWithShape="1">
          <a:blip r:embed="rId3">
            <a:alphaModFix/>
          </a:blip>
          <a:srcRect b="0" l="0" r="0" t="0"/>
          <a:stretch/>
        </p:blipFill>
        <p:spPr>
          <a:xfrm>
            <a:off x="781800" y="565775"/>
            <a:ext cx="1436375" cy="1015952"/>
          </a:xfrm>
          <a:prstGeom prst="rect">
            <a:avLst/>
          </a:prstGeom>
          <a:noFill/>
          <a:ln>
            <a:noFill/>
          </a:ln>
        </p:spPr>
      </p:pic>
      <p:sp>
        <p:nvSpPr>
          <p:cNvPr id="252" name="Google Shape;252;p33"/>
          <p:cNvSpPr txBox="1"/>
          <p:nvPr/>
        </p:nvSpPr>
        <p:spPr>
          <a:xfrm>
            <a:off x="-12" y="1393563"/>
            <a:ext cx="3000000" cy="732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Advance in </a:t>
            </a:r>
            <a:endParaRPr b="0" i="0" sz="800" u="none" cap="none" strike="noStrike">
              <a:solidFill>
                <a:srgbClr val="666666"/>
              </a:solidFill>
              <a:highlight>
                <a:srgbClr val="FFFFFF"/>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Learning Management Technology</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53" name="Google Shape;253;p33"/>
          <p:cNvPicPr preferRelativeResize="0"/>
          <p:nvPr/>
        </p:nvPicPr>
        <p:blipFill rotWithShape="1">
          <a:blip r:embed="rId3">
            <a:alphaModFix/>
          </a:blip>
          <a:srcRect b="0" l="0" r="0" t="0"/>
          <a:stretch/>
        </p:blipFill>
        <p:spPr>
          <a:xfrm>
            <a:off x="2650950" y="565774"/>
            <a:ext cx="1436375" cy="1015952"/>
          </a:xfrm>
          <a:prstGeom prst="rect">
            <a:avLst/>
          </a:prstGeom>
          <a:noFill/>
          <a:ln>
            <a:noFill/>
          </a:ln>
        </p:spPr>
      </p:pic>
      <p:sp>
        <p:nvSpPr>
          <p:cNvPr id="254" name="Google Shape;254;p33"/>
          <p:cNvSpPr txBox="1"/>
          <p:nvPr/>
        </p:nvSpPr>
        <p:spPr>
          <a:xfrm>
            <a:off x="1869125" y="1393575"/>
            <a:ext cx="3000000" cy="732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Advance in </a:t>
            </a:r>
            <a:endParaRPr b="0" i="0" sz="800" u="none" cap="none" strike="noStrike">
              <a:solidFill>
                <a:srgbClr val="666666"/>
              </a:solidFill>
              <a:highlight>
                <a:srgbClr val="FFFFFF"/>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Mobile Learning Technology</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55" name="Google Shape;255;p33"/>
          <p:cNvPicPr preferRelativeResize="0"/>
          <p:nvPr/>
        </p:nvPicPr>
        <p:blipFill rotWithShape="1">
          <a:blip r:embed="rId4">
            <a:alphaModFix/>
          </a:blip>
          <a:srcRect b="0" l="0" r="0" t="0"/>
          <a:stretch/>
        </p:blipFill>
        <p:spPr>
          <a:xfrm>
            <a:off x="7248425" y="588988"/>
            <a:ext cx="1131525" cy="1131525"/>
          </a:xfrm>
          <a:prstGeom prst="rect">
            <a:avLst/>
          </a:prstGeom>
          <a:noFill/>
          <a:ln>
            <a:noFill/>
          </a:ln>
        </p:spPr>
      </p:pic>
      <p:pic>
        <p:nvPicPr>
          <p:cNvPr id="256" name="Google Shape;256;p33"/>
          <p:cNvPicPr preferRelativeResize="0"/>
          <p:nvPr/>
        </p:nvPicPr>
        <p:blipFill rotWithShape="1">
          <a:blip r:embed="rId5">
            <a:alphaModFix/>
          </a:blip>
          <a:srcRect b="7244" l="25046" r="24485" t="0"/>
          <a:stretch/>
        </p:blipFill>
        <p:spPr>
          <a:xfrm>
            <a:off x="4531725" y="589000"/>
            <a:ext cx="714950" cy="1314025"/>
          </a:xfrm>
          <a:prstGeom prst="rect">
            <a:avLst/>
          </a:prstGeom>
          <a:noFill/>
          <a:ln>
            <a:noFill/>
          </a:ln>
        </p:spPr>
      </p:pic>
      <p:pic>
        <p:nvPicPr>
          <p:cNvPr id="257" name="Google Shape;257;p33"/>
          <p:cNvPicPr preferRelativeResize="0"/>
          <p:nvPr/>
        </p:nvPicPr>
        <p:blipFill rotWithShape="1">
          <a:blip r:embed="rId6">
            <a:alphaModFix/>
          </a:blip>
          <a:srcRect b="0" l="0" r="0" t="0"/>
          <a:stretch/>
        </p:blipFill>
        <p:spPr>
          <a:xfrm>
            <a:off x="5691075" y="589000"/>
            <a:ext cx="1311500" cy="1560660"/>
          </a:xfrm>
          <a:prstGeom prst="rect">
            <a:avLst/>
          </a:prstGeom>
          <a:noFill/>
          <a:ln>
            <a:noFill/>
          </a:ln>
        </p:spPr>
      </p:pic>
      <p:pic>
        <p:nvPicPr>
          <p:cNvPr id="258" name="Google Shape;258;p33"/>
          <p:cNvPicPr preferRelativeResize="0"/>
          <p:nvPr/>
        </p:nvPicPr>
        <p:blipFill rotWithShape="1">
          <a:blip r:embed="rId7">
            <a:alphaModFix/>
          </a:blip>
          <a:srcRect b="0" l="0" r="0" t="0"/>
          <a:stretch/>
        </p:blipFill>
        <p:spPr>
          <a:xfrm>
            <a:off x="1104287" y="2473450"/>
            <a:ext cx="1415494" cy="1001176"/>
          </a:xfrm>
          <a:prstGeom prst="rect">
            <a:avLst/>
          </a:prstGeom>
          <a:noFill/>
          <a:ln>
            <a:noFill/>
          </a:ln>
        </p:spPr>
      </p:pic>
      <p:sp>
        <p:nvSpPr>
          <p:cNvPr id="259" name="Google Shape;259;p33"/>
          <p:cNvSpPr txBox="1"/>
          <p:nvPr/>
        </p:nvSpPr>
        <p:spPr>
          <a:xfrm>
            <a:off x="904538" y="3515713"/>
            <a:ext cx="1815000" cy="241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Advance in Competencies and Skill Development</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60" name="Google Shape;260;p33"/>
          <p:cNvPicPr preferRelativeResize="0"/>
          <p:nvPr/>
        </p:nvPicPr>
        <p:blipFill rotWithShape="1">
          <a:blip r:embed="rId8">
            <a:alphaModFix/>
          </a:blip>
          <a:srcRect b="0" l="0" r="0" t="0"/>
          <a:stretch/>
        </p:blipFill>
        <p:spPr>
          <a:xfrm>
            <a:off x="1892138" y="3798626"/>
            <a:ext cx="567726" cy="365400"/>
          </a:xfrm>
          <a:prstGeom prst="rect">
            <a:avLst/>
          </a:prstGeom>
          <a:noFill/>
          <a:ln>
            <a:noFill/>
          </a:ln>
        </p:spPr>
      </p:pic>
      <p:pic>
        <p:nvPicPr>
          <p:cNvPr id="261" name="Google Shape;261;p33"/>
          <p:cNvPicPr preferRelativeResize="0"/>
          <p:nvPr/>
        </p:nvPicPr>
        <p:blipFill rotWithShape="1">
          <a:blip r:embed="rId9">
            <a:alphaModFix/>
          </a:blip>
          <a:srcRect b="0" l="0" r="0" t="0"/>
          <a:stretch/>
        </p:blipFill>
        <p:spPr>
          <a:xfrm>
            <a:off x="935112" y="3885364"/>
            <a:ext cx="821450" cy="191925"/>
          </a:xfrm>
          <a:prstGeom prst="rect">
            <a:avLst/>
          </a:prstGeom>
          <a:noFill/>
          <a:ln>
            <a:noFill/>
          </a:ln>
        </p:spPr>
      </p:pic>
      <p:pic>
        <p:nvPicPr>
          <p:cNvPr id="262" name="Google Shape;262;p33"/>
          <p:cNvPicPr preferRelativeResize="0"/>
          <p:nvPr/>
        </p:nvPicPr>
        <p:blipFill rotWithShape="1">
          <a:blip r:embed="rId10">
            <a:alphaModFix/>
          </a:blip>
          <a:srcRect b="0" l="0" r="0" t="0"/>
          <a:stretch/>
        </p:blipFill>
        <p:spPr>
          <a:xfrm>
            <a:off x="3703213" y="3767613"/>
            <a:ext cx="821450" cy="427393"/>
          </a:xfrm>
          <a:prstGeom prst="rect">
            <a:avLst/>
          </a:prstGeom>
          <a:noFill/>
          <a:ln>
            <a:noFill/>
          </a:ln>
        </p:spPr>
      </p:pic>
      <p:sp>
        <p:nvSpPr>
          <p:cNvPr id="263" name="Google Shape;263;p33"/>
          <p:cNvSpPr txBox="1"/>
          <p:nvPr/>
        </p:nvSpPr>
        <p:spPr>
          <a:xfrm>
            <a:off x="2820025" y="3506725"/>
            <a:ext cx="1591800" cy="259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Use of a </a:t>
            </a:r>
            <a:endParaRPr b="0" i="0" sz="800" u="none" cap="none" strike="noStrike">
              <a:solidFill>
                <a:srgbClr val="666666"/>
              </a:solidFill>
              <a:highlight>
                <a:srgbClr val="FFFFFF"/>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Blended Learning Program</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64" name="Google Shape;264;p33"/>
          <p:cNvPicPr preferRelativeResize="0"/>
          <p:nvPr/>
        </p:nvPicPr>
        <p:blipFill rotWithShape="1">
          <a:blip r:embed="rId7">
            <a:alphaModFix/>
          </a:blip>
          <a:srcRect b="0" l="0" r="0" t="0"/>
          <a:stretch/>
        </p:blipFill>
        <p:spPr>
          <a:xfrm>
            <a:off x="2908188" y="2423925"/>
            <a:ext cx="1415494" cy="1001176"/>
          </a:xfrm>
          <a:prstGeom prst="rect">
            <a:avLst/>
          </a:prstGeom>
          <a:noFill/>
          <a:ln>
            <a:noFill/>
          </a:ln>
        </p:spPr>
      </p:pic>
      <p:pic>
        <p:nvPicPr>
          <p:cNvPr id="265" name="Google Shape;265;p33"/>
          <p:cNvPicPr preferRelativeResize="0"/>
          <p:nvPr/>
        </p:nvPicPr>
        <p:blipFill rotWithShape="1">
          <a:blip r:embed="rId9">
            <a:alphaModFix/>
          </a:blip>
          <a:srcRect b="0" l="0" r="0" t="0"/>
          <a:stretch/>
        </p:blipFill>
        <p:spPr>
          <a:xfrm>
            <a:off x="2670812" y="3885352"/>
            <a:ext cx="821450" cy="191925"/>
          </a:xfrm>
          <a:prstGeom prst="rect">
            <a:avLst/>
          </a:prstGeom>
          <a:noFill/>
          <a:ln>
            <a:noFill/>
          </a:ln>
        </p:spPr>
      </p:pic>
      <p:sp>
        <p:nvSpPr>
          <p:cNvPr id="266" name="Google Shape;266;p33"/>
          <p:cNvSpPr txBox="1"/>
          <p:nvPr/>
        </p:nvSpPr>
        <p:spPr>
          <a:xfrm>
            <a:off x="4836938" y="3453925"/>
            <a:ext cx="1165800" cy="365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Advance in </a:t>
            </a:r>
            <a:endParaRPr b="0" i="0" sz="800" u="none" cap="none" strike="noStrike">
              <a:solidFill>
                <a:srgbClr val="666666"/>
              </a:solidFill>
              <a:highlight>
                <a:srgbClr val="FFFFFF"/>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Compliance Training</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67" name="Google Shape;267;p33"/>
          <p:cNvPicPr preferRelativeResize="0"/>
          <p:nvPr/>
        </p:nvPicPr>
        <p:blipFill rotWithShape="1">
          <a:blip r:embed="rId11">
            <a:alphaModFix/>
          </a:blip>
          <a:srcRect b="0" l="0" r="0" t="0"/>
          <a:stretch/>
        </p:blipFill>
        <p:spPr>
          <a:xfrm>
            <a:off x="5532963" y="3815663"/>
            <a:ext cx="821451" cy="331362"/>
          </a:xfrm>
          <a:prstGeom prst="rect">
            <a:avLst/>
          </a:prstGeom>
          <a:noFill/>
          <a:ln>
            <a:noFill/>
          </a:ln>
        </p:spPr>
      </p:pic>
      <p:pic>
        <p:nvPicPr>
          <p:cNvPr id="268" name="Google Shape;268;p33"/>
          <p:cNvPicPr preferRelativeResize="0"/>
          <p:nvPr/>
        </p:nvPicPr>
        <p:blipFill rotWithShape="1">
          <a:blip r:embed="rId7">
            <a:alphaModFix/>
          </a:blip>
          <a:srcRect b="0" l="0" r="0" t="0"/>
          <a:stretch/>
        </p:blipFill>
        <p:spPr>
          <a:xfrm>
            <a:off x="4712088" y="2473450"/>
            <a:ext cx="1415494" cy="1001176"/>
          </a:xfrm>
          <a:prstGeom prst="rect">
            <a:avLst/>
          </a:prstGeom>
          <a:noFill/>
          <a:ln>
            <a:noFill/>
          </a:ln>
        </p:spPr>
      </p:pic>
      <p:pic>
        <p:nvPicPr>
          <p:cNvPr id="269" name="Google Shape;269;p33"/>
          <p:cNvPicPr preferRelativeResize="0"/>
          <p:nvPr/>
        </p:nvPicPr>
        <p:blipFill rotWithShape="1">
          <a:blip r:embed="rId9">
            <a:alphaModFix/>
          </a:blip>
          <a:srcRect b="0" l="0" r="0" t="0"/>
          <a:stretch/>
        </p:blipFill>
        <p:spPr>
          <a:xfrm>
            <a:off x="4618087" y="3885389"/>
            <a:ext cx="821450" cy="191925"/>
          </a:xfrm>
          <a:prstGeom prst="rect">
            <a:avLst/>
          </a:prstGeom>
          <a:noFill/>
          <a:ln>
            <a:noFill/>
          </a:ln>
        </p:spPr>
      </p:pic>
      <p:sp>
        <p:nvSpPr>
          <p:cNvPr id="270" name="Google Shape;270;p33"/>
          <p:cNvSpPr txBox="1"/>
          <p:nvPr/>
        </p:nvSpPr>
        <p:spPr>
          <a:xfrm>
            <a:off x="6615188" y="3471025"/>
            <a:ext cx="1217100" cy="331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666666"/>
                </a:solidFill>
                <a:highlight>
                  <a:srgbClr val="FFFFFF"/>
                </a:highlight>
                <a:latin typeface="Open Sans"/>
                <a:ea typeface="Open Sans"/>
                <a:cs typeface="Open Sans"/>
                <a:sym typeface="Open Sans"/>
              </a:rPr>
              <a:t>Best Use of a </a:t>
            </a:r>
            <a:br>
              <a:rPr b="0" i="0" lang="en-US" sz="800" u="none" cap="none" strike="noStrike">
                <a:solidFill>
                  <a:srgbClr val="666666"/>
                </a:solidFill>
                <a:highlight>
                  <a:srgbClr val="FFFFFF"/>
                </a:highlight>
                <a:latin typeface="Open Sans"/>
                <a:ea typeface="Open Sans"/>
                <a:cs typeface="Open Sans"/>
                <a:sym typeface="Open Sans"/>
              </a:rPr>
            </a:br>
            <a:r>
              <a:rPr b="0" i="0" lang="en-US" sz="800" u="none" cap="none" strike="noStrike">
                <a:solidFill>
                  <a:srgbClr val="666666"/>
                </a:solidFill>
                <a:highlight>
                  <a:srgbClr val="FFFFFF"/>
                </a:highlight>
                <a:latin typeface="Open Sans"/>
                <a:ea typeface="Open Sans"/>
                <a:cs typeface="Open Sans"/>
                <a:sym typeface="Open Sans"/>
              </a:rPr>
              <a:t>Blended Learning Program</a:t>
            </a:r>
            <a:endParaRPr b="0" i="0" sz="800" u="none" cap="none" strike="noStrike">
              <a:solidFill>
                <a:srgbClr val="666666"/>
              </a:solidFill>
              <a:highlight>
                <a:srgbClr val="FFFFFF"/>
              </a:highlight>
              <a:latin typeface="Open Sans"/>
              <a:ea typeface="Open Sans"/>
              <a:cs typeface="Open Sans"/>
              <a:sym typeface="Open Sans"/>
            </a:endParaRPr>
          </a:p>
        </p:txBody>
      </p:sp>
      <p:pic>
        <p:nvPicPr>
          <p:cNvPr id="271" name="Google Shape;271;p33"/>
          <p:cNvPicPr preferRelativeResize="0"/>
          <p:nvPr/>
        </p:nvPicPr>
        <p:blipFill rotWithShape="1">
          <a:blip r:embed="rId7">
            <a:alphaModFix/>
          </a:blip>
          <a:srcRect b="0" l="0" r="0" t="0"/>
          <a:stretch/>
        </p:blipFill>
        <p:spPr>
          <a:xfrm>
            <a:off x="6515988" y="2473450"/>
            <a:ext cx="1415494" cy="1001176"/>
          </a:xfrm>
          <a:prstGeom prst="rect">
            <a:avLst/>
          </a:prstGeom>
          <a:noFill/>
          <a:ln>
            <a:noFill/>
          </a:ln>
        </p:spPr>
      </p:pic>
      <p:pic>
        <p:nvPicPr>
          <p:cNvPr id="272" name="Google Shape;272;p33"/>
          <p:cNvPicPr preferRelativeResize="0"/>
          <p:nvPr/>
        </p:nvPicPr>
        <p:blipFill rotWithShape="1">
          <a:blip r:embed="rId12">
            <a:alphaModFix/>
          </a:blip>
          <a:srcRect b="0" l="0" r="0" t="0"/>
          <a:stretch/>
        </p:blipFill>
        <p:spPr>
          <a:xfrm>
            <a:off x="7418012" y="3834699"/>
            <a:ext cx="821448" cy="293196"/>
          </a:xfrm>
          <a:prstGeom prst="rect">
            <a:avLst/>
          </a:prstGeom>
          <a:noFill/>
          <a:ln>
            <a:noFill/>
          </a:ln>
        </p:spPr>
      </p:pic>
      <p:pic>
        <p:nvPicPr>
          <p:cNvPr id="273" name="Google Shape;273;p33"/>
          <p:cNvPicPr preferRelativeResize="0"/>
          <p:nvPr/>
        </p:nvPicPr>
        <p:blipFill rotWithShape="1">
          <a:blip r:embed="rId9">
            <a:alphaModFix/>
          </a:blip>
          <a:srcRect b="0" l="0" r="0" t="0"/>
          <a:stretch/>
        </p:blipFill>
        <p:spPr>
          <a:xfrm>
            <a:off x="6475487" y="3885327"/>
            <a:ext cx="821450" cy="191925"/>
          </a:xfrm>
          <a:prstGeom prst="rect">
            <a:avLst/>
          </a:prstGeom>
          <a:noFill/>
          <a:ln>
            <a:noFill/>
          </a:ln>
        </p:spPr>
      </p:pic>
      <p:sp>
        <p:nvSpPr>
          <p:cNvPr id="274" name="Google Shape;274;p33"/>
          <p:cNvSpPr/>
          <p:nvPr/>
        </p:nvSpPr>
        <p:spPr>
          <a:xfrm>
            <a:off x="1758488" y="3923988"/>
            <a:ext cx="107100" cy="114600"/>
          </a:xfrm>
          <a:prstGeom prst="mathPlus">
            <a:avLst>
              <a:gd fmla="val 23520" name="adj1"/>
            </a:avLst>
          </a:prstGeom>
          <a:solidFill>
            <a:srgbClr val="0038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33"/>
          <p:cNvSpPr/>
          <p:nvPr/>
        </p:nvSpPr>
        <p:spPr>
          <a:xfrm>
            <a:off x="3544188" y="3924050"/>
            <a:ext cx="107100" cy="114600"/>
          </a:xfrm>
          <a:prstGeom prst="mathPlus">
            <a:avLst>
              <a:gd fmla="val 23520" name="adj1"/>
            </a:avLst>
          </a:prstGeom>
          <a:solidFill>
            <a:srgbClr val="0038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33"/>
          <p:cNvSpPr/>
          <p:nvPr/>
        </p:nvSpPr>
        <p:spPr>
          <a:xfrm>
            <a:off x="5446525" y="3924050"/>
            <a:ext cx="107100" cy="114600"/>
          </a:xfrm>
          <a:prstGeom prst="mathPlus">
            <a:avLst>
              <a:gd fmla="val 23520" name="adj1"/>
            </a:avLst>
          </a:prstGeom>
          <a:solidFill>
            <a:srgbClr val="0038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33"/>
          <p:cNvSpPr/>
          <p:nvPr/>
        </p:nvSpPr>
        <p:spPr>
          <a:xfrm>
            <a:off x="7303925" y="3923975"/>
            <a:ext cx="107100" cy="114600"/>
          </a:xfrm>
          <a:prstGeom prst="mathPlus">
            <a:avLst>
              <a:gd fmla="val 23520" name="adj1"/>
            </a:avLst>
          </a:prstGeom>
          <a:solidFill>
            <a:srgbClr val="0038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grpSp>
        <p:nvGrpSpPr>
          <p:cNvPr id="283" name="Google Shape;283;p34"/>
          <p:cNvGrpSpPr/>
          <p:nvPr/>
        </p:nvGrpSpPr>
        <p:grpSpPr>
          <a:xfrm>
            <a:off x="701084" y="1382453"/>
            <a:ext cx="1853939" cy="1853939"/>
            <a:chOff x="1359550" y="3154500"/>
            <a:chExt cx="1018200" cy="1018200"/>
          </a:xfrm>
        </p:grpSpPr>
        <p:sp>
          <p:nvSpPr>
            <p:cNvPr id="284" name="Google Shape;284;p34"/>
            <p:cNvSpPr/>
            <p:nvPr/>
          </p:nvSpPr>
          <p:spPr>
            <a:xfrm>
              <a:off x="1359550" y="3154500"/>
              <a:ext cx="1018200" cy="10182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34"/>
            <p:cNvSpPr/>
            <p:nvPr/>
          </p:nvSpPr>
          <p:spPr>
            <a:xfrm>
              <a:off x="1409800" y="3204750"/>
              <a:ext cx="917700" cy="917700"/>
            </a:xfrm>
            <a:prstGeom prst="ellipse">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34"/>
            <p:cNvSpPr/>
            <p:nvPr/>
          </p:nvSpPr>
          <p:spPr>
            <a:xfrm>
              <a:off x="1409800" y="3204750"/>
              <a:ext cx="917700" cy="917700"/>
            </a:xfrm>
            <a:prstGeom prst="pie">
              <a:avLst>
                <a:gd fmla="val 16191383" name="adj1"/>
                <a:gd fmla="val 18321753" name="adj2"/>
              </a:avLst>
            </a:prstGeom>
            <a:solidFill>
              <a:srgbClr val="E84C3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34"/>
            <p:cNvSpPr/>
            <p:nvPr/>
          </p:nvSpPr>
          <p:spPr>
            <a:xfrm>
              <a:off x="1540600" y="3335550"/>
              <a:ext cx="656100" cy="656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8" name="Google Shape;288;p34"/>
          <p:cNvSpPr txBox="1"/>
          <p:nvPr/>
        </p:nvSpPr>
        <p:spPr>
          <a:xfrm>
            <a:off x="864400" y="3353954"/>
            <a:ext cx="1270500" cy="5214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535353"/>
                </a:solidFill>
                <a:latin typeface="Open Sans"/>
                <a:ea typeface="Open Sans"/>
                <a:cs typeface="Open Sans"/>
                <a:sym typeface="Open Sans"/>
              </a:rPr>
              <a:t>10</a:t>
            </a:r>
            <a:r>
              <a:rPr b="0" i="0" lang="en-US" sz="3600" u="none" cap="none" strike="noStrike">
                <a:solidFill>
                  <a:srgbClr val="535353"/>
                </a:solidFill>
                <a:latin typeface="Open Sans Light"/>
                <a:ea typeface="Open Sans Light"/>
                <a:cs typeface="Open Sans Light"/>
                <a:sym typeface="Open Sans Light"/>
              </a:rPr>
              <a:t>%</a:t>
            </a:r>
            <a:endParaRPr b="0" i="0" sz="3600" u="none" cap="none" strike="noStrike">
              <a:solidFill>
                <a:srgbClr val="535353"/>
              </a:solidFill>
              <a:latin typeface="Open Sans Light"/>
              <a:ea typeface="Open Sans Light"/>
              <a:cs typeface="Open Sans Light"/>
              <a:sym typeface="Open Sans Light"/>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535353"/>
                </a:solidFill>
                <a:latin typeface="Open Sans Light"/>
                <a:ea typeface="Open Sans Light"/>
                <a:cs typeface="Open Sans Light"/>
                <a:sym typeface="Open Sans Light"/>
              </a:rPr>
              <a:t>FORMAL</a:t>
            </a:r>
            <a:endParaRPr b="0" i="0" sz="1200" u="none" cap="none" strike="noStrike">
              <a:solidFill>
                <a:srgbClr val="535353"/>
              </a:solidFill>
              <a:latin typeface="Open Sans Light"/>
              <a:ea typeface="Open Sans Light"/>
              <a:cs typeface="Open Sans Light"/>
              <a:sym typeface="Open Sans Light"/>
            </a:endParaRPr>
          </a:p>
        </p:txBody>
      </p:sp>
      <p:grpSp>
        <p:nvGrpSpPr>
          <p:cNvPr id="289" name="Google Shape;289;p34"/>
          <p:cNvGrpSpPr/>
          <p:nvPr/>
        </p:nvGrpSpPr>
        <p:grpSpPr>
          <a:xfrm>
            <a:off x="3645034" y="1382453"/>
            <a:ext cx="1853939" cy="1853939"/>
            <a:chOff x="1359550" y="3154500"/>
            <a:chExt cx="1018200" cy="1018200"/>
          </a:xfrm>
        </p:grpSpPr>
        <p:sp>
          <p:nvSpPr>
            <p:cNvPr id="290" name="Google Shape;290;p34"/>
            <p:cNvSpPr/>
            <p:nvPr/>
          </p:nvSpPr>
          <p:spPr>
            <a:xfrm>
              <a:off x="1359550" y="3154500"/>
              <a:ext cx="1018200" cy="10182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34"/>
            <p:cNvSpPr/>
            <p:nvPr/>
          </p:nvSpPr>
          <p:spPr>
            <a:xfrm>
              <a:off x="1409800" y="3204750"/>
              <a:ext cx="917700" cy="917700"/>
            </a:xfrm>
            <a:prstGeom prst="ellipse">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34"/>
            <p:cNvSpPr/>
            <p:nvPr/>
          </p:nvSpPr>
          <p:spPr>
            <a:xfrm>
              <a:off x="1409800" y="3204750"/>
              <a:ext cx="917700" cy="917700"/>
            </a:xfrm>
            <a:prstGeom prst="pie">
              <a:avLst>
                <a:gd fmla="val 16191383" name="adj1"/>
                <a:gd fmla="val 20682735" name="adj2"/>
              </a:avLst>
            </a:prstGeom>
            <a:solidFill>
              <a:srgbClr val="5EBE5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34"/>
            <p:cNvSpPr/>
            <p:nvPr/>
          </p:nvSpPr>
          <p:spPr>
            <a:xfrm>
              <a:off x="1540600" y="3335550"/>
              <a:ext cx="656100" cy="656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4" name="Google Shape;294;p34"/>
          <p:cNvSpPr txBox="1"/>
          <p:nvPr/>
        </p:nvSpPr>
        <p:spPr>
          <a:xfrm>
            <a:off x="3153650" y="3353950"/>
            <a:ext cx="2748300" cy="5214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535353"/>
                </a:solidFill>
                <a:latin typeface="Open Sans"/>
                <a:ea typeface="Open Sans"/>
                <a:cs typeface="Open Sans"/>
                <a:sym typeface="Open Sans"/>
              </a:rPr>
              <a:t>20</a:t>
            </a:r>
            <a:r>
              <a:rPr b="0" i="0" lang="en-US" sz="3600" u="none" cap="none" strike="noStrike">
                <a:solidFill>
                  <a:srgbClr val="535353"/>
                </a:solidFill>
                <a:latin typeface="Open Sans Light"/>
                <a:ea typeface="Open Sans Light"/>
                <a:cs typeface="Open Sans Light"/>
                <a:sym typeface="Open Sans Light"/>
              </a:rPr>
              <a:t>%</a:t>
            </a:r>
            <a:endParaRPr b="0" i="0" sz="3600" u="none" cap="none" strike="noStrike">
              <a:solidFill>
                <a:srgbClr val="535353"/>
              </a:solidFill>
              <a:latin typeface="Open Sans Light"/>
              <a:ea typeface="Open Sans Light"/>
              <a:cs typeface="Open Sans Light"/>
              <a:sym typeface="Open Sans Light"/>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535353"/>
                </a:solidFill>
                <a:latin typeface="Open Sans Light"/>
                <a:ea typeface="Open Sans Light"/>
                <a:cs typeface="Open Sans Light"/>
                <a:sym typeface="Open Sans Light"/>
              </a:rPr>
              <a:t>SOCIAL</a:t>
            </a:r>
            <a:endParaRPr b="0" i="0" sz="1200" u="none" cap="none" strike="noStrike">
              <a:solidFill>
                <a:srgbClr val="535353"/>
              </a:solidFill>
              <a:latin typeface="Open Sans Light"/>
              <a:ea typeface="Open Sans Light"/>
              <a:cs typeface="Open Sans Light"/>
              <a:sym typeface="Open Sans Light"/>
            </a:endParaRPr>
          </a:p>
        </p:txBody>
      </p:sp>
      <p:grpSp>
        <p:nvGrpSpPr>
          <p:cNvPr id="295" name="Google Shape;295;p34"/>
          <p:cNvGrpSpPr/>
          <p:nvPr/>
        </p:nvGrpSpPr>
        <p:grpSpPr>
          <a:xfrm>
            <a:off x="6588984" y="1382453"/>
            <a:ext cx="1853939" cy="1853939"/>
            <a:chOff x="1359550" y="3154500"/>
            <a:chExt cx="1018200" cy="1018200"/>
          </a:xfrm>
        </p:grpSpPr>
        <p:sp>
          <p:nvSpPr>
            <p:cNvPr id="296" name="Google Shape;296;p34"/>
            <p:cNvSpPr/>
            <p:nvPr/>
          </p:nvSpPr>
          <p:spPr>
            <a:xfrm>
              <a:off x="1359550" y="3154500"/>
              <a:ext cx="1018200" cy="10182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34"/>
            <p:cNvSpPr/>
            <p:nvPr/>
          </p:nvSpPr>
          <p:spPr>
            <a:xfrm>
              <a:off x="1409800" y="3204750"/>
              <a:ext cx="917700" cy="917700"/>
            </a:xfrm>
            <a:prstGeom prst="ellipse">
              <a:avLst/>
            </a:prstGeom>
            <a:solidFill>
              <a:srgbClr val="CC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34"/>
            <p:cNvSpPr/>
            <p:nvPr/>
          </p:nvSpPr>
          <p:spPr>
            <a:xfrm>
              <a:off x="1409800" y="3204750"/>
              <a:ext cx="917700" cy="917700"/>
            </a:xfrm>
            <a:prstGeom prst="pie">
              <a:avLst>
                <a:gd fmla="val 16191383" name="adj1"/>
                <a:gd fmla="val 9824008" name="adj2"/>
              </a:avLst>
            </a:prstGeom>
            <a:solidFill>
              <a:srgbClr val="5EBE5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34"/>
            <p:cNvSpPr/>
            <p:nvPr/>
          </p:nvSpPr>
          <p:spPr>
            <a:xfrm>
              <a:off x="1540600" y="3335550"/>
              <a:ext cx="656100" cy="656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0" name="Google Shape;300;p34"/>
          <p:cNvSpPr txBox="1"/>
          <p:nvPr/>
        </p:nvSpPr>
        <p:spPr>
          <a:xfrm>
            <a:off x="6237500" y="3353950"/>
            <a:ext cx="2556900" cy="521400"/>
          </a:xfrm>
          <a:prstGeom prst="rect">
            <a:avLst/>
          </a:prstGeom>
          <a:noFill/>
          <a:ln>
            <a:noFill/>
          </a:ln>
        </p:spPr>
        <p:txBody>
          <a:bodyPr anchorCtr="0" anchor="t" bIns="0" lIns="0" spcFirstLastPara="1" rIns="0" wrap="square" tIns="0">
            <a:noAutofit/>
          </a:bodyPr>
          <a:lstStyle/>
          <a:p>
            <a:pPr indent="0" lvl="0" marL="12700" marR="0" rtl="0" algn="ctr">
              <a:lnSpc>
                <a:spcPct val="100000"/>
              </a:lnSpc>
              <a:spcBef>
                <a:spcPts val="0"/>
              </a:spcBef>
              <a:spcAft>
                <a:spcPts val="0"/>
              </a:spcAft>
              <a:buClr>
                <a:srgbClr val="1B75BC"/>
              </a:buClr>
              <a:buSzPts val="3600"/>
              <a:buFont typeface="Open Sans"/>
              <a:buNone/>
            </a:pPr>
            <a:r>
              <a:rPr b="1" i="0" lang="en-US" sz="3600" u="none" cap="none" strike="noStrike">
                <a:solidFill>
                  <a:srgbClr val="535353"/>
                </a:solidFill>
                <a:latin typeface="Open Sans"/>
                <a:ea typeface="Open Sans"/>
                <a:cs typeface="Open Sans"/>
                <a:sym typeface="Open Sans"/>
              </a:rPr>
              <a:t>70</a:t>
            </a:r>
            <a:r>
              <a:rPr b="0" i="0" lang="en-US" sz="3600" u="none" cap="none" strike="noStrike">
                <a:solidFill>
                  <a:srgbClr val="535353"/>
                </a:solidFill>
                <a:latin typeface="Open Sans Light"/>
                <a:ea typeface="Open Sans Light"/>
                <a:cs typeface="Open Sans Light"/>
                <a:sym typeface="Open Sans Light"/>
              </a:rPr>
              <a:t>%</a:t>
            </a:r>
            <a:endParaRPr b="0" i="0" sz="3600" u="none" cap="none" strike="noStrike">
              <a:solidFill>
                <a:srgbClr val="535353"/>
              </a:solidFill>
              <a:latin typeface="Open Sans Light"/>
              <a:ea typeface="Open Sans Light"/>
              <a:cs typeface="Open Sans Light"/>
              <a:sym typeface="Open Sans Light"/>
            </a:endParaRPr>
          </a:p>
          <a:p>
            <a:pPr indent="0" lvl="0" marL="12700" marR="0" rtl="0" algn="ctr">
              <a:lnSpc>
                <a:spcPct val="100000"/>
              </a:lnSpc>
              <a:spcBef>
                <a:spcPts val="0"/>
              </a:spcBef>
              <a:spcAft>
                <a:spcPts val="0"/>
              </a:spcAft>
              <a:buClr>
                <a:srgbClr val="1B75BC"/>
              </a:buClr>
              <a:buSzPts val="1200"/>
              <a:buFont typeface="Open Sans"/>
              <a:buNone/>
            </a:pPr>
            <a:r>
              <a:rPr b="0" i="0" lang="en-US" sz="1200" u="none" cap="none" strike="noStrike">
                <a:solidFill>
                  <a:srgbClr val="535353"/>
                </a:solidFill>
                <a:latin typeface="Open Sans Light"/>
                <a:ea typeface="Open Sans Light"/>
                <a:cs typeface="Open Sans Light"/>
                <a:sym typeface="Open Sans Light"/>
              </a:rPr>
              <a:t>EXPERIENTIAL</a:t>
            </a:r>
            <a:endParaRPr b="0" i="0" sz="1200" u="none" cap="none" strike="noStrike">
              <a:solidFill>
                <a:srgbClr val="535353"/>
              </a:solidFill>
              <a:latin typeface="Open Sans Light"/>
              <a:ea typeface="Open Sans Light"/>
              <a:cs typeface="Open Sans Light"/>
              <a:sym typeface="Open Sans Light"/>
            </a:endParaRPr>
          </a:p>
        </p:txBody>
      </p:sp>
      <p:sp>
        <p:nvSpPr>
          <p:cNvPr id="301" name="Google Shape;301;p34"/>
          <p:cNvSpPr txBox="1"/>
          <p:nvPr/>
        </p:nvSpPr>
        <p:spPr>
          <a:xfrm>
            <a:off x="156851" y="54925"/>
            <a:ext cx="5636400" cy="43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535353"/>
                </a:solidFill>
                <a:latin typeface="Open Sans"/>
                <a:ea typeface="Open Sans"/>
                <a:cs typeface="Open Sans"/>
                <a:sym typeface="Open Sans"/>
              </a:rPr>
              <a:t>LEARNING IS THE 100%</a:t>
            </a:r>
            <a:endParaRPr b="0" i="0" sz="1200" u="none" cap="none" strike="noStrike">
              <a:solidFill>
                <a:srgbClr val="535353"/>
              </a:solidFill>
              <a:latin typeface="Open Sans"/>
              <a:ea typeface="Open Sans"/>
              <a:cs typeface="Open Sans"/>
              <a:sym typeface="Open Sans"/>
            </a:endParaRPr>
          </a:p>
        </p:txBody>
      </p:sp>
      <p:sp>
        <p:nvSpPr>
          <p:cNvPr id="302" name="Google Shape;302;p34"/>
          <p:cNvSpPr txBox="1"/>
          <p:nvPr/>
        </p:nvSpPr>
        <p:spPr>
          <a:xfrm>
            <a:off x="2538450" y="4192375"/>
            <a:ext cx="4033800" cy="550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1"/>
              </a:buClr>
              <a:buSzPts val="1100"/>
              <a:buFont typeface="Arial"/>
              <a:buNone/>
            </a:pPr>
            <a:r>
              <a:rPr b="0" i="0" lang="en-US" sz="1200" u="none" cap="none" strike="noStrike">
                <a:solidFill>
                  <a:srgbClr val="535353"/>
                </a:solidFill>
                <a:latin typeface="Open Sans Light"/>
                <a:ea typeface="Open Sans Light"/>
                <a:cs typeface="Open Sans Light"/>
                <a:sym typeface="Open Sans Light"/>
              </a:rPr>
              <a:t>Learning Platform </a:t>
            </a:r>
            <a:br>
              <a:rPr b="0" i="0" lang="en-US" sz="1200" u="none" cap="none" strike="noStrike">
                <a:solidFill>
                  <a:srgbClr val="535353"/>
                </a:solidFill>
                <a:latin typeface="Open Sans Light"/>
                <a:ea typeface="Open Sans Light"/>
                <a:cs typeface="Open Sans Light"/>
                <a:sym typeface="Open Sans Light"/>
              </a:rPr>
            </a:br>
            <a:r>
              <a:rPr b="0" i="1" lang="en-US" sz="1200" u="none" cap="none" strike="noStrike">
                <a:solidFill>
                  <a:srgbClr val="535353"/>
                </a:solidFill>
                <a:latin typeface="Open Sans Light"/>
                <a:ea typeface="Open Sans Light"/>
                <a:cs typeface="Open Sans Light"/>
                <a:sym typeface="Open Sans Light"/>
              </a:rPr>
              <a:t>Facilitates</a:t>
            </a:r>
            <a:r>
              <a:rPr b="0" i="0" lang="en-US" sz="1200" u="none" cap="none" strike="noStrike">
                <a:solidFill>
                  <a:srgbClr val="535353"/>
                </a:solidFill>
                <a:latin typeface="Open Sans Light"/>
                <a:ea typeface="Open Sans Light"/>
                <a:cs typeface="Open Sans Light"/>
                <a:sym typeface="Open Sans Light"/>
              </a:rPr>
              <a:t> How People Learn in Real Life</a:t>
            </a:r>
            <a:endParaRPr b="0" i="0" sz="1200" u="none" cap="none" strike="noStrike">
              <a:solidFill>
                <a:srgbClr val="535353"/>
              </a:solidFill>
              <a:latin typeface="Open Sans Light"/>
              <a:ea typeface="Open Sans Light"/>
              <a:cs typeface="Open Sans Light"/>
              <a:sym typeface="Open Sans Light"/>
            </a:endParaRPr>
          </a:p>
        </p:txBody>
      </p:sp>
      <p:sp>
        <p:nvSpPr>
          <p:cNvPr id="303" name="Google Shape;303;p34"/>
          <p:cNvSpPr txBox="1"/>
          <p:nvPr/>
        </p:nvSpPr>
        <p:spPr>
          <a:xfrm>
            <a:off x="701075" y="659900"/>
            <a:ext cx="1854000" cy="550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1"/>
              </a:buClr>
              <a:buSzPts val="1100"/>
              <a:buFont typeface="Arial"/>
              <a:buNone/>
            </a:pPr>
            <a:r>
              <a:rPr b="0" i="0" lang="en-US" sz="1200" u="none" cap="none" strike="noStrike">
                <a:solidFill>
                  <a:schemeClr val="lt2"/>
                </a:solidFill>
                <a:latin typeface="Open Sans Light"/>
                <a:ea typeface="Open Sans Light"/>
                <a:cs typeface="Open Sans Light"/>
                <a:sym typeface="Open Sans Light"/>
              </a:rPr>
              <a:t>Traditional LMS</a:t>
            </a:r>
            <a:br>
              <a:rPr b="0" i="0" lang="en-US" sz="1200" u="none" cap="none" strike="noStrike">
                <a:solidFill>
                  <a:schemeClr val="lt2"/>
                </a:solidFill>
                <a:latin typeface="Open Sans Light"/>
                <a:ea typeface="Open Sans Light"/>
                <a:cs typeface="Open Sans Light"/>
                <a:sym typeface="Open Sans Light"/>
              </a:rPr>
            </a:br>
            <a:r>
              <a:rPr b="0" i="0" lang="en-US" sz="1200" u="none" cap="none" strike="noStrike">
                <a:solidFill>
                  <a:schemeClr val="lt2"/>
                </a:solidFill>
                <a:latin typeface="Open Sans Light"/>
                <a:ea typeface="Open Sans Light"/>
                <a:cs typeface="Open Sans Light"/>
                <a:sym typeface="Open Sans Light"/>
              </a:rPr>
              <a:t>Technology Dictates</a:t>
            </a:r>
            <a:br>
              <a:rPr b="0" i="0" lang="en-US" sz="1200" u="none" cap="none" strike="noStrike">
                <a:solidFill>
                  <a:schemeClr val="lt2"/>
                </a:solidFill>
                <a:latin typeface="Open Sans Light"/>
                <a:ea typeface="Open Sans Light"/>
                <a:cs typeface="Open Sans Light"/>
                <a:sym typeface="Open Sans Light"/>
              </a:rPr>
            </a:br>
            <a:r>
              <a:rPr b="0" i="0" lang="en-US" sz="1200" u="none" cap="none" strike="noStrike">
                <a:solidFill>
                  <a:schemeClr val="lt2"/>
                </a:solidFill>
                <a:latin typeface="Open Sans Light"/>
                <a:ea typeface="Open Sans Light"/>
                <a:cs typeface="Open Sans Light"/>
                <a:sym typeface="Open Sans Light"/>
              </a:rPr>
              <a:t>How People Learn</a:t>
            </a:r>
            <a:endParaRPr b="0" i="0" sz="1200" u="none" cap="none" strike="noStrike">
              <a:solidFill>
                <a:srgbClr val="535353"/>
              </a:solidFill>
              <a:latin typeface="Open Sans Light"/>
              <a:ea typeface="Open Sans Light"/>
              <a:cs typeface="Open Sans Light"/>
              <a:sym typeface="Open Sans Light"/>
            </a:endParaRPr>
          </a:p>
        </p:txBody>
      </p:sp>
      <p:cxnSp>
        <p:nvCxnSpPr>
          <p:cNvPr id="304" name="Google Shape;304;p34"/>
          <p:cNvCxnSpPr/>
          <p:nvPr/>
        </p:nvCxnSpPr>
        <p:spPr>
          <a:xfrm flipH="1" rot="10800000">
            <a:off x="525150" y="659825"/>
            <a:ext cx="15300" cy="3816600"/>
          </a:xfrm>
          <a:prstGeom prst="straightConnector1">
            <a:avLst/>
          </a:prstGeom>
          <a:noFill/>
          <a:ln cap="flat" cmpd="sng" w="9525">
            <a:solidFill>
              <a:srgbClr val="999999"/>
            </a:solidFill>
            <a:prstDash val="dash"/>
            <a:round/>
            <a:headEnd len="sm" w="sm" type="none"/>
            <a:tailEnd len="sm" w="sm" type="none"/>
          </a:ln>
        </p:spPr>
      </p:cxnSp>
      <p:cxnSp>
        <p:nvCxnSpPr>
          <p:cNvPr id="305" name="Google Shape;305;p34"/>
          <p:cNvCxnSpPr/>
          <p:nvPr/>
        </p:nvCxnSpPr>
        <p:spPr>
          <a:xfrm rot="10800000">
            <a:off x="2690400" y="659850"/>
            <a:ext cx="0" cy="2512800"/>
          </a:xfrm>
          <a:prstGeom prst="straightConnector1">
            <a:avLst/>
          </a:prstGeom>
          <a:noFill/>
          <a:ln cap="flat" cmpd="sng" w="9525">
            <a:solidFill>
              <a:srgbClr val="999999"/>
            </a:solidFill>
            <a:prstDash val="dash"/>
            <a:round/>
            <a:headEnd len="sm" w="sm" type="none"/>
            <a:tailEnd len="sm" w="sm" type="none"/>
          </a:ln>
        </p:spPr>
      </p:cxnSp>
      <p:cxnSp>
        <p:nvCxnSpPr>
          <p:cNvPr id="306" name="Google Shape;306;p34"/>
          <p:cNvCxnSpPr/>
          <p:nvPr/>
        </p:nvCxnSpPr>
        <p:spPr>
          <a:xfrm rot="10800000">
            <a:off x="8570250" y="1352450"/>
            <a:ext cx="12300" cy="3133200"/>
          </a:xfrm>
          <a:prstGeom prst="straightConnector1">
            <a:avLst/>
          </a:prstGeom>
          <a:noFill/>
          <a:ln cap="flat" cmpd="sng" w="9525">
            <a:solidFill>
              <a:srgbClr val="999999"/>
            </a:solidFill>
            <a:prstDash val="dash"/>
            <a:round/>
            <a:headEnd len="sm" w="sm" type="none"/>
            <a:tailEnd len="sm" w="sm" type="none"/>
          </a:ln>
        </p:spPr>
      </p:cxnSp>
      <p:cxnSp>
        <p:nvCxnSpPr>
          <p:cNvPr id="307" name="Google Shape;307;p34"/>
          <p:cNvCxnSpPr/>
          <p:nvPr/>
        </p:nvCxnSpPr>
        <p:spPr>
          <a:xfrm rot="10800000">
            <a:off x="540400" y="4467625"/>
            <a:ext cx="2556900" cy="0"/>
          </a:xfrm>
          <a:prstGeom prst="straightConnector1">
            <a:avLst/>
          </a:prstGeom>
          <a:noFill/>
          <a:ln cap="flat" cmpd="sng" w="9525">
            <a:solidFill>
              <a:schemeClr val="dk2"/>
            </a:solidFill>
            <a:prstDash val="solid"/>
            <a:round/>
            <a:headEnd len="sm" w="sm" type="none"/>
            <a:tailEnd len="med" w="med" type="triangle"/>
          </a:ln>
        </p:spPr>
      </p:cxnSp>
      <p:cxnSp>
        <p:nvCxnSpPr>
          <p:cNvPr id="308" name="Google Shape;308;p34"/>
          <p:cNvCxnSpPr/>
          <p:nvPr/>
        </p:nvCxnSpPr>
        <p:spPr>
          <a:xfrm rot="10800000">
            <a:off x="6013350" y="4467625"/>
            <a:ext cx="2556900" cy="0"/>
          </a:xfrm>
          <a:prstGeom prst="straightConnector1">
            <a:avLst/>
          </a:prstGeom>
          <a:noFill/>
          <a:ln cap="flat" cmpd="sng" w="9525">
            <a:solidFill>
              <a:schemeClr val="dk2"/>
            </a:solidFill>
            <a:prstDash val="solid"/>
            <a:round/>
            <a:headEnd len="med" w="med" type="triangle"/>
            <a:tailEnd len="sm" w="sm" type="none"/>
          </a:ln>
        </p:spPr>
      </p:cxnSp>
      <p:pic>
        <p:nvPicPr>
          <p:cNvPr id="309" name="Google Shape;309;p34"/>
          <p:cNvPicPr preferRelativeResize="0"/>
          <p:nvPr/>
        </p:nvPicPr>
        <p:blipFill rotWithShape="1">
          <a:blip r:embed="rId3">
            <a:alphaModFix/>
          </a:blip>
          <a:srcRect b="0" l="0" r="0" t="0"/>
          <a:stretch/>
        </p:blipFill>
        <p:spPr>
          <a:xfrm>
            <a:off x="3967493" y="4659202"/>
            <a:ext cx="1120613" cy="2618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35"/>
          <p:cNvSpPr txBox="1"/>
          <p:nvPr/>
        </p:nvSpPr>
        <p:spPr>
          <a:xfrm>
            <a:off x="753175" y="817481"/>
            <a:ext cx="7587000" cy="3517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434343"/>
              </a:buClr>
              <a:buSzPts val="2400"/>
              <a:buFont typeface="Arial"/>
              <a:buNone/>
            </a:pPr>
            <a:r>
              <a:rPr b="0" i="1" lang="en-US" sz="2400" u="none" cap="none" strike="noStrike">
                <a:solidFill>
                  <a:srgbClr val="434343"/>
                </a:solidFill>
                <a:highlight>
                  <a:srgbClr val="FFFFFF"/>
                </a:highlight>
                <a:latin typeface="Arial"/>
                <a:ea typeface="Arial"/>
                <a:cs typeface="Arial"/>
                <a:sym typeface="Arial"/>
              </a:rPr>
              <a:t>"Docebo has given us the opportunity to deploy a state-of-the-art Learning Platform to reach our global audience and manage our resources centrally in a consistent manager, adding performance cloud technology to our blended learning approach."</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434343"/>
              </a:solidFill>
              <a:highlight>
                <a:srgbClr val="FFFFFF"/>
              </a:highlight>
              <a:latin typeface="Arial"/>
              <a:ea typeface="Arial"/>
              <a:cs typeface="Arial"/>
              <a:sym typeface="Arial"/>
            </a:endParaRPr>
          </a:p>
          <a:p>
            <a:pPr indent="0" lvl="0" marL="0" marR="0" rtl="0" algn="ctr">
              <a:lnSpc>
                <a:spcPct val="115000"/>
              </a:lnSpc>
              <a:spcBef>
                <a:spcPts val="0"/>
              </a:spcBef>
              <a:spcAft>
                <a:spcPts val="0"/>
              </a:spcAft>
              <a:buClr>
                <a:srgbClr val="434343"/>
              </a:buClr>
              <a:buSzPts val="1200"/>
              <a:buFont typeface="Arial"/>
              <a:buNone/>
            </a:pPr>
            <a:r>
              <a:rPr b="0" i="1" lang="en-US" sz="1200" u="none" cap="none" strike="noStrike">
                <a:solidFill>
                  <a:srgbClr val="434343"/>
                </a:solidFill>
                <a:highlight>
                  <a:srgbClr val="FFFFFF"/>
                </a:highlight>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434343"/>
              </a:buClr>
              <a:buSzPts val="1800"/>
              <a:buFont typeface="Arial"/>
              <a:buNone/>
            </a:pPr>
            <a:r>
              <a:rPr b="0" i="1" lang="en-US" sz="1800" u="none" cap="none" strike="noStrike">
                <a:solidFill>
                  <a:srgbClr val="434343"/>
                </a:solidFill>
                <a:highlight>
                  <a:srgbClr val="FFFFFF"/>
                </a:highlight>
                <a:latin typeface="Arial"/>
                <a:ea typeface="Arial"/>
                <a:cs typeface="Arial"/>
                <a:sym typeface="Arial"/>
              </a:rPr>
              <a:t>Rickard Lautrup, Global Projects Manager, Autodesk</a:t>
            </a:r>
            <a:endParaRPr b="0" i="0" sz="1400" u="none" cap="none" strike="noStrike">
              <a:solidFill>
                <a:srgbClr val="000000"/>
              </a:solidFill>
              <a:latin typeface="Arial"/>
              <a:ea typeface="Arial"/>
              <a:cs typeface="Arial"/>
              <a:sym typeface="Arial"/>
            </a:endParaRPr>
          </a:p>
        </p:txBody>
      </p:sp>
      <p:pic>
        <p:nvPicPr>
          <p:cNvPr descr="Copy of docebo_logo_fireworks_PNG.png" id="316" name="Google Shape;316;p35"/>
          <p:cNvPicPr preferRelativeResize="0"/>
          <p:nvPr/>
        </p:nvPicPr>
        <p:blipFill rotWithShape="1">
          <a:blip r:embed="rId3">
            <a:alphaModFix/>
          </a:blip>
          <a:srcRect b="0" l="0" r="0" t="0"/>
          <a:stretch/>
        </p:blipFill>
        <p:spPr>
          <a:xfrm>
            <a:off x="305549" y="221474"/>
            <a:ext cx="931664" cy="21731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36"/>
          <p:cNvSpPr txBox="1"/>
          <p:nvPr/>
        </p:nvSpPr>
        <p:spPr>
          <a:xfrm>
            <a:off x="938700" y="664519"/>
            <a:ext cx="7377000" cy="3517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434343"/>
              </a:buClr>
              <a:buSzPts val="2400"/>
              <a:buFont typeface="Arial"/>
              <a:buNone/>
            </a:pPr>
            <a:r>
              <a:rPr b="0" i="1" lang="en-US" sz="2400" u="none" cap="none" strike="noStrike">
                <a:solidFill>
                  <a:srgbClr val="434343"/>
                </a:solidFill>
                <a:highlight>
                  <a:srgbClr val="FFFFFF"/>
                </a:highlight>
                <a:latin typeface="Arial"/>
                <a:ea typeface="Arial"/>
                <a:cs typeface="Arial"/>
                <a:sym typeface="Arial"/>
              </a:rPr>
              <a:t>"Docebo was the simplest and easiest Learning Technology to setup that we found – yet was still robust enough to grow with us."</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434343"/>
              </a:solidFill>
              <a:highlight>
                <a:srgbClr val="FFFFFF"/>
              </a:highlight>
              <a:latin typeface="Arial"/>
              <a:ea typeface="Arial"/>
              <a:cs typeface="Arial"/>
              <a:sym typeface="Arial"/>
            </a:endParaRPr>
          </a:p>
          <a:p>
            <a:pPr indent="0" lvl="0" marL="0" marR="0" rtl="0" algn="ctr">
              <a:lnSpc>
                <a:spcPct val="115000"/>
              </a:lnSpc>
              <a:spcBef>
                <a:spcPts val="0"/>
              </a:spcBef>
              <a:spcAft>
                <a:spcPts val="0"/>
              </a:spcAft>
              <a:buClr>
                <a:srgbClr val="000000"/>
              </a:buClr>
              <a:buSzPts val="1200"/>
              <a:buFont typeface="Arial"/>
              <a:buNone/>
            </a:pPr>
            <a:r>
              <a:t/>
            </a:r>
            <a:endParaRPr b="0" i="1" sz="1200" u="none" cap="none" strike="noStrike">
              <a:solidFill>
                <a:srgbClr val="434343"/>
              </a:solidFill>
              <a:highlight>
                <a:srgbClr val="FFFFFF"/>
              </a:highlight>
              <a:latin typeface="Arial"/>
              <a:ea typeface="Arial"/>
              <a:cs typeface="Arial"/>
              <a:sym typeface="Arial"/>
            </a:endParaRPr>
          </a:p>
          <a:p>
            <a:pPr indent="0" lvl="0" marL="0" marR="0" rtl="0" algn="ctr">
              <a:lnSpc>
                <a:spcPct val="115000"/>
              </a:lnSpc>
              <a:spcBef>
                <a:spcPts val="0"/>
              </a:spcBef>
              <a:spcAft>
                <a:spcPts val="0"/>
              </a:spcAft>
              <a:buClr>
                <a:srgbClr val="434343"/>
              </a:buClr>
              <a:buSzPts val="1800"/>
              <a:buFont typeface="Arial"/>
              <a:buNone/>
            </a:pPr>
            <a:r>
              <a:rPr b="0" i="1" lang="en-US" sz="1800" u="none" cap="none" strike="noStrike">
                <a:solidFill>
                  <a:srgbClr val="434343"/>
                </a:solidFill>
                <a:highlight>
                  <a:srgbClr val="FFFFFF"/>
                </a:highlight>
                <a:latin typeface="Arial"/>
                <a:ea typeface="Arial"/>
                <a:cs typeface="Arial"/>
                <a:sym typeface="Arial"/>
              </a:rPr>
              <a:t>Ken Kozlowski, IT Training Director, JAS Worldwide Management</a:t>
            </a:r>
            <a:endParaRPr b="0" i="0" sz="1400" u="none" cap="none" strike="noStrike">
              <a:solidFill>
                <a:srgbClr val="000000"/>
              </a:solidFill>
              <a:latin typeface="Arial"/>
              <a:ea typeface="Arial"/>
              <a:cs typeface="Arial"/>
              <a:sym typeface="Arial"/>
            </a:endParaRPr>
          </a:p>
        </p:txBody>
      </p:sp>
      <p:pic>
        <p:nvPicPr>
          <p:cNvPr descr="Copy of docebo_logo_fireworks_PNG.png" id="323" name="Google Shape;323;p36"/>
          <p:cNvPicPr preferRelativeResize="0"/>
          <p:nvPr/>
        </p:nvPicPr>
        <p:blipFill rotWithShape="1">
          <a:blip r:embed="rId3">
            <a:alphaModFix/>
          </a:blip>
          <a:srcRect b="0" l="0" r="0" t="0"/>
          <a:stretch/>
        </p:blipFill>
        <p:spPr>
          <a:xfrm>
            <a:off x="305549" y="221474"/>
            <a:ext cx="931664" cy="21731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p37"/>
          <p:cNvSpPr txBox="1"/>
          <p:nvPr/>
        </p:nvSpPr>
        <p:spPr>
          <a:xfrm>
            <a:off x="673650" y="874631"/>
            <a:ext cx="7929300" cy="3517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434343"/>
              </a:buClr>
              <a:buSzPts val="2400"/>
              <a:buFont typeface="Arial"/>
              <a:buNone/>
            </a:pPr>
            <a:r>
              <a:rPr b="0" i="1" lang="en-US" sz="2400" u="none" cap="none" strike="noStrike">
                <a:solidFill>
                  <a:srgbClr val="434343"/>
                </a:solidFill>
                <a:highlight>
                  <a:srgbClr val="FFFFFF"/>
                </a:highlight>
                <a:latin typeface="Arial"/>
                <a:ea typeface="Arial"/>
                <a:cs typeface="Arial"/>
                <a:sym typeface="Arial"/>
              </a:rPr>
              <a:t>“Using Docebo gives us the chance to highlight the strengths and the skills of a thousand people. Now they’re all able to share their talents with each other, whereas before we did not have the capability to do that.”</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434343"/>
              </a:solidFill>
              <a:highlight>
                <a:srgbClr val="FFFFFF"/>
              </a:highlight>
              <a:latin typeface="Arial"/>
              <a:ea typeface="Arial"/>
              <a:cs typeface="Arial"/>
              <a:sym typeface="Arial"/>
            </a:endParaRPr>
          </a:p>
          <a:p>
            <a:pPr indent="0" lvl="0" marL="0" marR="0" rtl="0" algn="ctr">
              <a:lnSpc>
                <a:spcPct val="115000"/>
              </a:lnSpc>
              <a:spcBef>
                <a:spcPts val="0"/>
              </a:spcBef>
              <a:spcAft>
                <a:spcPts val="0"/>
              </a:spcAft>
              <a:buClr>
                <a:srgbClr val="434343"/>
              </a:buClr>
              <a:buSzPts val="1200"/>
              <a:buFont typeface="Arial"/>
              <a:buNone/>
            </a:pPr>
            <a:r>
              <a:rPr b="0" i="1" lang="en-US" sz="1200" u="none" cap="none" strike="noStrike">
                <a:solidFill>
                  <a:srgbClr val="434343"/>
                </a:solidFill>
                <a:highlight>
                  <a:srgbClr val="FFFFFF"/>
                </a:highlight>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434343"/>
              </a:buClr>
              <a:buSzPts val="1800"/>
              <a:buFont typeface="Arial"/>
              <a:buNone/>
            </a:pPr>
            <a:r>
              <a:rPr b="0" i="1" lang="en-US" sz="1800" u="none" cap="none" strike="noStrike">
                <a:solidFill>
                  <a:srgbClr val="434343"/>
                </a:solidFill>
                <a:highlight>
                  <a:srgbClr val="FFFFFF"/>
                </a:highlight>
                <a:latin typeface="Arial"/>
                <a:ea typeface="Arial"/>
                <a:cs typeface="Arial"/>
                <a:sym typeface="Arial"/>
              </a:rPr>
              <a:t>Megan Brown, Director of Culture and Talent Development,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434343"/>
              </a:buClr>
              <a:buSzPts val="1800"/>
              <a:buFont typeface="Arial"/>
              <a:buNone/>
            </a:pPr>
            <a:r>
              <a:rPr b="0" i="1" lang="en-US" sz="1800" u="none" cap="none" strike="noStrike">
                <a:solidFill>
                  <a:srgbClr val="434343"/>
                </a:solidFill>
                <a:highlight>
                  <a:srgbClr val="FFFFFF"/>
                </a:highlight>
                <a:latin typeface="Arial"/>
                <a:ea typeface="Arial"/>
                <a:cs typeface="Arial"/>
                <a:sym typeface="Arial"/>
              </a:rPr>
              <a:t>Vision Hospitality Group</a:t>
            </a:r>
            <a:endParaRPr b="0" i="0" sz="1400" u="none" cap="none" strike="noStrike">
              <a:solidFill>
                <a:srgbClr val="000000"/>
              </a:solidFill>
              <a:latin typeface="Arial"/>
              <a:ea typeface="Arial"/>
              <a:cs typeface="Arial"/>
              <a:sym typeface="Arial"/>
            </a:endParaRPr>
          </a:p>
        </p:txBody>
      </p:sp>
      <p:pic>
        <p:nvPicPr>
          <p:cNvPr descr="Copy of docebo_logo_fireworks_PNG.png" id="330" name="Google Shape;330;p37"/>
          <p:cNvPicPr preferRelativeResize="0"/>
          <p:nvPr/>
        </p:nvPicPr>
        <p:blipFill rotWithShape="1">
          <a:blip r:embed="rId3">
            <a:alphaModFix/>
          </a:blip>
          <a:srcRect b="0" l="0" r="0" t="0"/>
          <a:stretch/>
        </p:blipFill>
        <p:spPr>
          <a:xfrm>
            <a:off x="305549" y="221474"/>
            <a:ext cx="931664" cy="21731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38"/>
          <p:cNvSpPr txBox="1"/>
          <p:nvPr/>
        </p:nvSpPr>
        <p:spPr>
          <a:xfrm>
            <a:off x="907775" y="760331"/>
            <a:ext cx="7410300" cy="3517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434343"/>
              </a:buClr>
              <a:buSzPts val="2400"/>
              <a:buFont typeface="Arial"/>
              <a:buNone/>
            </a:pPr>
            <a:r>
              <a:rPr b="0" i="1" lang="en-US" sz="2400" u="none" cap="none" strike="noStrike">
                <a:solidFill>
                  <a:srgbClr val="434343"/>
                </a:solidFill>
                <a:highlight>
                  <a:srgbClr val="FFFFFF"/>
                </a:highlight>
                <a:latin typeface="Arial"/>
                <a:ea typeface="Arial"/>
                <a:cs typeface="Arial"/>
                <a:sym typeface="Arial"/>
              </a:rPr>
              <a:t>“We wanted an LMS that copes well with many thousands of learners and can continue to scale upwards in the face of mounting demand for its services. That's one reason why we chose Docebo.”</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434343"/>
              </a:solidFill>
              <a:highlight>
                <a:srgbClr val="FFFFFF"/>
              </a:highlight>
              <a:latin typeface="Arial"/>
              <a:ea typeface="Arial"/>
              <a:cs typeface="Arial"/>
              <a:sym typeface="Arial"/>
            </a:endParaRPr>
          </a:p>
          <a:p>
            <a:pPr indent="0" lvl="0" marL="0" marR="0" rtl="0" algn="ctr">
              <a:lnSpc>
                <a:spcPct val="115000"/>
              </a:lnSpc>
              <a:spcBef>
                <a:spcPts val="0"/>
              </a:spcBef>
              <a:spcAft>
                <a:spcPts val="0"/>
              </a:spcAft>
              <a:buClr>
                <a:srgbClr val="434343"/>
              </a:buClr>
              <a:buSzPts val="1200"/>
              <a:buFont typeface="Arial"/>
              <a:buNone/>
            </a:pPr>
            <a:r>
              <a:rPr b="0" i="1" lang="en-US" sz="1200" u="none" cap="none" strike="noStrike">
                <a:solidFill>
                  <a:srgbClr val="434343"/>
                </a:solidFill>
                <a:highlight>
                  <a:srgbClr val="FFFFFF"/>
                </a:highlight>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434343"/>
              </a:buClr>
              <a:buSzPts val="1800"/>
              <a:buFont typeface="Arial"/>
              <a:buNone/>
            </a:pPr>
            <a:r>
              <a:rPr b="0" i="1" lang="en-US" sz="1800" u="none" cap="none" strike="noStrike">
                <a:solidFill>
                  <a:srgbClr val="434343"/>
                </a:solidFill>
                <a:highlight>
                  <a:srgbClr val="FFFFFF"/>
                </a:highlight>
                <a:latin typeface="Arial"/>
                <a:ea typeface="Arial"/>
                <a:cs typeface="Arial"/>
                <a:sym typeface="Arial"/>
              </a:rPr>
              <a:t>Mario Marin, COO and CFO, New Market Partners</a:t>
            </a:r>
            <a:endParaRPr b="0" i="0" sz="1400" u="none" cap="none" strike="noStrike">
              <a:solidFill>
                <a:srgbClr val="000000"/>
              </a:solidFill>
              <a:latin typeface="Arial"/>
              <a:ea typeface="Arial"/>
              <a:cs typeface="Arial"/>
              <a:sym typeface="Arial"/>
            </a:endParaRPr>
          </a:p>
        </p:txBody>
      </p:sp>
      <p:pic>
        <p:nvPicPr>
          <p:cNvPr descr="Copy of docebo_logo_fireworks_PNG.png" id="337" name="Google Shape;337;p38"/>
          <p:cNvPicPr preferRelativeResize="0"/>
          <p:nvPr/>
        </p:nvPicPr>
        <p:blipFill rotWithShape="1">
          <a:blip r:embed="rId3">
            <a:alphaModFix/>
          </a:blip>
          <a:srcRect b="0" l="0" r="0" t="0"/>
          <a:stretch/>
        </p:blipFill>
        <p:spPr>
          <a:xfrm>
            <a:off x="305549" y="221474"/>
            <a:ext cx="931664" cy="21731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sp>
        <p:nvSpPr>
          <p:cNvPr id="343" name="Google Shape;343;p39"/>
          <p:cNvSpPr/>
          <p:nvPr/>
        </p:nvSpPr>
        <p:spPr>
          <a:xfrm>
            <a:off x="0" y="0"/>
            <a:ext cx="9144000" cy="5143500"/>
          </a:xfrm>
          <a:prstGeom prst="rect">
            <a:avLst/>
          </a:prstGeom>
          <a:solidFill>
            <a:srgbClr val="0465A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3F3F3"/>
              </a:buClr>
              <a:buSzPts val="3000"/>
              <a:buFont typeface="Open Sans"/>
              <a:buNone/>
            </a:pPr>
            <a:r>
              <a:t/>
            </a:r>
            <a:endParaRPr b="0" i="0" sz="1400" u="none" cap="none" strike="noStrike">
              <a:solidFill>
                <a:srgbClr val="000000"/>
              </a:solidFill>
              <a:latin typeface="Arial"/>
              <a:ea typeface="Arial"/>
              <a:cs typeface="Arial"/>
              <a:sym typeface="Arial"/>
            </a:endParaRPr>
          </a:p>
        </p:txBody>
      </p:sp>
      <p:sp>
        <p:nvSpPr>
          <p:cNvPr id="344" name="Google Shape;344;p39"/>
          <p:cNvSpPr/>
          <p:nvPr/>
        </p:nvSpPr>
        <p:spPr>
          <a:xfrm>
            <a:off x="205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F3F3F3"/>
              </a:buClr>
              <a:buSzPts val="3000"/>
              <a:buFont typeface="Open Sans"/>
              <a:buNone/>
            </a:pPr>
            <a:r>
              <a:rPr b="1" i="0" lang="en-US" sz="3000" u="none" cap="none" strike="noStrike">
                <a:solidFill>
                  <a:srgbClr val="F3F3F3"/>
                </a:solidFill>
                <a:latin typeface="Open Sans"/>
                <a:ea typeface="Open Sans"/>
                <a:cs typeface="Open Sans"/>
                <a:sym typeface="Open Sans"/>
              </a:rPr>
              <a:t>Thank you!</a:t>
            </a:r>
            <a:endParaRPr b="1" i="0" sz="14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6"/>
          <p:cNvSpPr txBox="1"/>
          <p:nvPr/>
        </p:nvSpPr>
        <p:spPr>
          <a:xfrm>
            <a:off x="1341125" y="1770844"/>
            <a:ext cx="6679200" cy="2248200"/>
          </a:xfrm>
          <a:prstGeom prst="rect">
            <a:avLst/>
          </a:prstGeom>
          <a:noFill/>
          <a:ln>
            <a:noFill/>
          </a:ln>
        </p:spPr>
        <p:txBody>
          <a:bodyPr anchorCtr="0" anchor="t" bIns="91425" lIns="91425" spcFirstLastPara="1" rIns="91425" wrap="square" tIns="91425">
            <a:noAutofit/>
          </a:bodyPr>
          <a:lstStyle/>
          <a:p>
            <a:pPr indent="0" lvl="0" marL="0" marR="0" rtl="0" algn="ctr">
              <a:lnSpc>
                <a:spcPct val="150000"/>
              </a:lnSpc>
              <a:spcBef>
                <a:spcPts val="0"/>
              </a:spcBef>
              <a:spcAft>
                <a:spcPts val="0"/>
              </a:spcAft>
              <a:buClr>
                <a:srgbClr val="434343"/>
              </a:buClr>
              <a:buSzPts val="2400"/>
              <a:buFont typeface="Open Sans"/>
              <a:buNone/>
            </a:pPr>
            <a:r>
              <a:rPr b="0" i="1" lang="en-US" sz="2400" u="none" cap="none" strike="noStrike">
                <a:solidFill>
                  <a:srgbClr val="434343"/>
                </a:solidFill>
                <a:latin typeface="Open Sans"/>
                <a:ea typeface="Open Sans"/>
                <a:cs typeface="Open Sans"/>
                <a:sym typeface="Open Sans"/>
              </a:rPr>
              <a:t>“The cost of replacing a mid-level employee is typically 150% of their annual salary…”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1" sz="2400" u="none" cap="none" strike="noStrike">
              <a:solidFill>
                <a:srgbClr val="434343"/>
              </a:solidFill>
              <a:latin typeface="Open Sans"/>
              <a:ea typeface="Open Sans"/>
              <a:cs typeface="Open Sans"/>
              <a:sym typeface="Open Sans"/>
            </a:endParaRPr>
          </a:p>
          <a:p>
            <a:pPr indent="0" lvl="0" marL="0" marR="0" rtl="0" algn="ctr">
              <a:lnSpc>
                <a:spcPct val="100000"/>
              </a:lnSpc>
              <a:spcBef>
                <a:spcPts val="0"/>
              </a:spcBef>
              <a:spcAft>
                <a:spcPts val="0"/>
              </a:spcAft>
              <a:buClr>
                <a:srgbClr val="434343"/>
              </a:buClr>
              <a:buSzPts val="1800"/>
              <a:buFont typeface="Open Sans"/>
              <a:buNone/>
            </a:pPr>
            <a:r>
              <a:rPr b="1" i="1" lang="en-US" sz="1800" u="none" cap="none" strike="noStrike">
                <a:solidFill>
                  <a:srgbClr val="434343"/>
                </a:solidFill>
                <a:latin typeface="Open Sans"/>
                <a:ea typeface="Open Sans"/>
                <a:cs typeface="Open Sans"/>
                <a:sym typeface="Open Sans"/>
              </a:rPr>
              <a:t>– The Huffington Post</a:t>
            </a:r>
            <a:endParaRPr b="1" i="0" sz="1400" u="none" cap="none" strike="noStrike">
              <a:solidFill>
                <a:srgbClr val="000000"/>
              </a:solidFill>
              <a:latin typeface="Arial"/>
              <a:ea typeface="Arial"/>
              <a:cs typeface="Arial"/>
              <a:sym typeface="Arial"/>
            </a:endParaRPr>
          </a:p>
        </p:txBody>
      </p:sp>
      <p:pic>
        <p:nvPicPr>
          <p:cNvPr id="70" name="Google Shape;70;p16"/>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pic>
        <p:nvPicPr>
          <p:cNvPr id="71" name="Google Shape;71;p16"/>
          <p:cNvPicPr preferRelativeResize="0"/>
          <p:nvPr/>
        </p:nvPicPr>
        <p:blipFill rotWithShape="1">
          <a:blip r:embed="rId4">
            <a:alphaModFix/>
          </a:blip>
          <a:srcRect b="0" l="0" r="0" t="0"/>
          <a:stretch/>
        </p:blipFill>
        <p:spPr>
          <a:xfrm>
            <a:off x="254275" y="4615975"/>
            <a:ext cx="1065393" cy="343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 name="Shape 76"/>
        <p:cNvGrpSpPr/>
        <p:nvPr/>
      </p:nvGrpSpPr>
      <p:grpSpPr>
        <a:xfrm>
          <a:off x="0" y="0"/>
          <a:ext cx="0" cy="0"/>
          <a:chOff x="0" y="0"/>
          <a:chExt cx="0" cy="0"/>
        </a:xfrm>
      </p:grpSpPr>
      <p:sp>
        <p:nvSpPr>
          <p:cNvPr id="77" name="Google Shape;77;p17"/>
          <p:cNvSpPr txBox="1"/>
          <p:nvPr/>
        </p:nvSpPr>
        <p:spPr>
          <a:xfrm>
            <a:off x="1236475" y="1647881"/>
            <a:ext cx="6990900" cy="23859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434343"/>
              </a:buClr>
              <a:buSzPts val="2400"/>
              <a:buFont typeface="Open Sans"/>
              <a:buNone/>
            </a:pPr>
            <a:r>
              <a:rPr b="0" i="1" lang="en-US" sz="2400" u="none" cap="none" strike="noStrike">
                <a:solidFill>
                  <a:srgbClr val="434343"/>
                </a:solidFill>
                <a:latin typeface="Open Sans"/>
                <a:ea typeface="Open Sans"/>
                <a:cs typeface="Open Sans"/>
                <a:sym typeface="Open Sans"/>
              </a:rPr>
              <a:t>“71% of organizations say learning and development opportunities are the most important factor in attracting and retaining talent…”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0" i="1" sz="1800" u="none" cap="none" strike="noStrike">
              <a:solidFill>
                <a:srgbClr val="434343"/>
              </a:solidFill>
              <a:latin typeface="Open Sans"/>
              <a:ea typeface="Open Sans"/>
              <a:cs typeface="Open Sans"/>
              <a:sym typeface="Open Sans"/>
            </a:endParaRPr>
          </a:p>
          <a:p>
            <a:pPr indent="0" lvl="0" marL="0" marR="0" rtl="0" algn="r">
              <a:lnSpc>
                <a:spcPct val="100000"/>
              </a:lnSpc>
              <a:spcBef>
                <a:spcPts val="0"/>
              </a:spcBef>
              <a:spcAft>
                <a:spcPts val="0"/>
              </a:spcAft>
              <a:buClr>
                <a:srgbClr val="000000"/>
              </a:buClr>
              <a:buSzPts val="1800"/>
              <a:buFont typeface="Arial"/>
              <a:buNone/>
            </a:pPr>
            <a:r>
              <a:t/>
            </a:r>
            <a:endParaRPr b="0" i="1" sz="1800" u="none" cap="none" strike="noStrike">
              <a:solidFill>
                <a:srgbClr val="434343"/>
              </a:solidFill>
              <a:latin typeface="Open Sans"/>
              <a:ea typeface="Open Sans"/>
              <a:cs typeface="Open Sans"/>
              <a:sym typeface="Open Sans"/>
            </a:endParaRPr>
          </a:p>
          <a:p>
            <a:pPr indent="0" lvl="0" marL="0" marR="0" rtl="0" algn="ctr">
              <a:lnSpc>
                <a:spcPct val="100000"/>
              </a:lnSpc>
              <a:spcBef>
                <a:spcPts val="0"/>
              </a:spcBef>
              <a:spcAft>
                <a:spcPts val="0"/>
              </a:spcAft>
              <a:buClr>
                <a:srgbClr val="434343"/>
              </a:buClr>
              <a:buSzPts val="1800"/>
              <a:buFont typeface="Open Sans"/>
              <a:buNone/>
            </a:pPr>
            <a:r>
              <a:rPr b="1" i="1" lang="en-US" sz="1800" u="none" cap="none" strike="noStrike">
                <a:solidFill>
                  <a:srgbClr val="434343"/>
                </a:solidFill>
                <a:latin typeface="Open Sans"/>
                <a:ea typeface="Open Sans"/>
                <a:cs typeface="Open Sans"/>
                <a:sym typeface="Open Sans"/>
              </a:rPr>
              <a:t>– Brandon Hall Group EVP Study, 2016</a:t>
            </a:r>
            <a:endParaRPr b="1" i="0" sz="1400" u="none" cap="none" strike="noStrike">
              <a:solidFill>
                <a:srgbClr val="000000"/>
              </a:solidFill>
              <a:latin typeface="Arial"/>
              <a:ea typeface="Arial"/>
              <a:cs typeface="Arial"/>
              <a:sym typeface="Arial"/>
            </a:endParaRPr>
          </a:p>
        </p:txBody>
      </p:sp>
      <p:pic>
        <p:nvPicPr>
          <p:cNvPr id="78" name="Google Shape;78;p17"/>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8"/>
          <p:cNvSpPr txBox="1"/>
          <p:nvPr/>
        </p:nvSpPr>
        <p:spPr>
          <a:xfrm>
            <a:off x="1232400" y="714625"/>
            <a:ext cx="6679200" cy="2248200"/>
          </a:xfrm>
          <a:prstGeom prst="rect">
            <a:avLst/>
          </a:prstGeom>
          <a:noFill/>
          <a:ln>
            <a:noFill/>
          </a:ln>
        </p:spPr>
        <p:txBody>
          <a:bodyPr anchorCtr="0" anchor="t" bIns="91425" lIns="91425" spcFirstLastPara="1" rIns="91425" wrap="square" tIns="91425">
            <a:noAutofit/>
          </a:bodyPr>
          <a:lstStyle/>
          <a:p>
            <a:pPr indent="0" lvl="0" marL="0" marR="0" rtl="0" algn="ctr">
              <a:lnSpc>
                <a:spcPct val="150000"/>
              </a:lnSpc>
              <a:spcBef>
                <a:spcPts val="0"/>
              </a:spcBef>
              <a:spcAft>
                <a:spcPts val="0"/>
              </a:spcAft>
              <a:buClr>
                <a:srgbClr val="434343"/>
              </a:buClr>
              <a:buSzPts val="2400"/>
              <a:buFont typeface="Open Sans"/>
              <a:buNone/>
            </a:pPr>
            <a:r>
              <a:rPr b="0" i="1" lang="en-US" sz="2400" u="none" cap="none" strike="noStrike">
                <a:solidFill>
                  <a:srgbClr val="434343"/>
                </a:solidFill>
                <a:latin typeface="Open Sans"/>
                <a:ea typeface="Open Sans"/>
                <a:cs typeface="Open Sans"/>
                <a:sym typeface="Open Sans"/>
              </a:rPr>
              <a:t>“Companies with a comprehensive onboarding program are able to ramp their reps to the level of tenured rep performance 35% faster…”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434343"/>
              </a:solidFill>
              <a:latin typeface="Open Sans"/>
              <a:ea typeface="Open Sans"/>
              <a:cs typeface="Open Sans"/>
              <a:sym typeface="Open Sans"/>
            </a:endParaRPr>
          </a:p>
          <a:p>
            <a:pPr indent="0" lvl="0" marL="0" marR="0" rtl="0" algn="ctr">
              <a:lnSpc>
                <a:spcPct val="100000"/>
              </a:lnSpc>
              <a:spcBef>
                <a:spcPts val="0"/>
              </a:spcBef>
              <a:spcAft>
                <a:spcPts val="0"/>
              </a:spcAft>
              <a:buClr>
                <a:srgbClr val="434343"/>
              </a:buClr>
              <a:buSzPts val="1800"/>
              <a:buFont typeface="Open Sans"/>
              <a:buNone/>
            </a:pPr>
            <a:r>
              <a:rPr b="1" i="1" lang="en-US" sz="1800" u="none" cap="none" strike="noStrike">
                <a:solidFill>
                  <a:srgbClr val="434343"/>
                </a:solidFill>
                <a:latin typeface="Open Sans"/>
                <a:ea typeface="Open Sans"/>
                <a:cs typeface="Open Sans"/>
                <a:sym typeface="Open Sans"/>
              </a:rPr>
              <a:t>– Forbes</a:t>
            </a:r>
            <a:endParaRPr b="1" i="0" sz="1400" u="none" cap="none" strike="noStrike">
              <a:solidFill>
                <a:srgbClr val="000000"/>
              </a:solidFill>
              <a:latin typeface="Arial"/>
              <a:ea typeface="Arial"/>
              <a:cs typeface="Arial"/>
              <a:sym typeface="Arial"/>
            </a:endParaRPr>
          </a:p>
        </p:txBody>
      </p:sp>
      <p:pic>
        <p:nvPicPr>
          <p:cNvPr id="85" name="Google Shape;85;p18"/>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465AC"/>
        </a:solidFill>
      </p:bgPr>
    </p:bg>
    <p:spTree>
      <p:nvGrpSpPr>
        <p:cNvPr id="90" name="Shape 90"/>
        <p:cNvGrpSpPr/>
        <p:nvPr/>
      </p:nvGrpSpPr>
      <p:grpSpPr>
        <a:xfrm>
          <a:off x="0" y="0"/>
          <a:ext cx="0" cy="0"/>
          <a:chOff x="0" y="0"/>
          <a:chExt cx="0" cy="0"/>
        </a:xfrm>
      </p:grpSpPr>
      <p:sp>
        <p:nvSpPr>
          <p:cNvPr id="91" name="Google Shape;91;p19"/>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92" name="Google Shape;92;p19"/>
          <p:cNvSpPr txBox="1"/>
          <p:nvPr/>
        </p:nvSpPr>
        <p:spPr>
          <a:xfrm>
            <a:off x="1322050" y="1772325"/>
            <a:ext cx="6815700" cy="16827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chemeClr val="lt1"/>
              </a:buClr>
              <a:buSzPts val="3000"/>
              <a:buFont typeface="Open Sans"/>
              <a:buNone/>
            </a:pPr>
            <a:r>
              <a:rPr b="0" i="0" lang="en-US" sz="3000" u="none" cap="none" strike="noStrike">
                <a:solidFill>
                  <a:schemeClr val="lt1"/>
                </a:solidFill>
                <a:latin typeface="Open Sans"/>
                <a:ea typeface="Open Sans"/>
                <a:cs typeface="Open Sans"/>
                <a:sym typeface="Open Sans"/>
              </a:rPr>
              <a:t>But we have an LMS…..</a:t>
            </a:r>
            <a:endParaRPr b="0" i="0" sz="1400" u="none" cap="none" strike="noStrike">
              <a:solidFill>
                <a:srgbClr val="000000"/>
              </a:solidFill>
              <a:latin typeface="Arial"/>
              <a:ea typeface="Arial"/>
              <a:cs typeface="Arial"/>
              <a:sym typeface="Arial"/>
            </a:endParaRPr>
          </a:p>
        </p:txBody>
      </p:sp>
      <p:pic>
        <p:nvPicPr>
          <p:cNvPr id="93" name="Google Shape;93;p19"/>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465AC"/>
        </a:solidFill>
      </p:bgPr>
    </p:bg>
    <p:spTree>
      <p:nvGrpSpPr>
        <p:cNvPr id="98" name="Shape 98"/>
        <p:cNvGrpSpPr/>
        <p:nvPr/>
      </p:nvGrpSpPr>
      <p:grpSpPr>
        <a:xfrm>
          <a:off x="0" y="0"/>
          <a:ext cx="0" cy="0"/>
          <a:chOff x="0" y="0"/>
          <a:chExt cx="0" cy="0"/>
        </a:xfrm>
      </p:grpSpPr>
      <p:sp>
        <p:nvSpPr>
          <p:cNvPr id="99" name="Google Shape;99;p20"/>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00" name="Google Shape;100;p20"/>
          <p:cNvSpPr/>
          <p:nvPr/>
        </p:nvSpPr>
        <p:spPr>
          <a:xfrm>
            <a:off x="654100" y="1038956"/>
            <a:ext cx="7720200" cy="3625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FFFFFF"/>
              </a:solidFill>
              <a:latin typeface="Arial"/>
              <a:ea typeface="Arial"/>
              <a:cs typeface="Arial"/>
              <a:sym typeface="Arial"/>
            </a:endParaRPr>
          </a:p>
          <a:p>
            <a:pPr indent="-317500" lvl="0" marL="457200" marR="0" rtl="0" algn="l">
              <a:lnSpc>
                <a:spcPct val="115000"/>
              </a:lnSpc>
              <a:spcBef>
                <a:spcPts val="0"/>
              </a:spcBef>
              <a:spcAft>
                <a:spcPts val="0"/>
              </a:spcAft>
              <a:buClr>
                <a:schemeClr val="lt1"/>
              </a:buClr>
              <a:buSzPts val="1400"/>
              <a:buFont typeface="Open Sans"/>
              <a:buChar char="●"/>
            </a:pPr>
            <a:r>
              <a:rPr b="0" i="0" lang="en-US" sz="1400" u="none" cap="none" strike="noStrike">
                <a:solidFill>
                  <a:schemeClr val="lt1"/>
                </a:solidFill>
                <a:latin typeface="Open Sans"/>
                <a:ea typeface="Open Sans"/>
                <a:cs typeface="Open Sans"/>
                <a:sym typeface="Open Sans"/>
              </a:rPr>
              <a:t>It’s cumbersome and slow</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It’s difficult for users to navigate and find the information they need</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It doesn't integrate easily with our existing systems</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It requires too much training to use for learners</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Reporting and tracking doesn’t provide the data we need</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Lack of centralization means that scaling quickly is very challenging</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We have several LMSs and we need to consolidate</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Scaling globally will be very difficult – lack of languages and effective distribution of content isn’t possible</a:t>
            </a:r>
            <a:endParaRPr b="0" i="0" sz="1400" u="none" cap="none" strike="noStrike">
              <a:solidFill>
                <a:srgbClr val="000000"/>
              </a:solidFill>
              <a:latin typeface="Open Sans"/>
              <a:ea typeface="Open Sans"/>
              <a:cs typeface="Open Sans"/>
              <a:sym typeface="Open Sans"/>
            </a:endParaRPr>
          </a:p>
          <a:p>
            <a:pPr indent="-317500" lvl="0" marL="457200" marR="0" rtl="0" algn="l">
              <a:lnSpc>
                <a:spcPct val="115000"/>
              </a:lnSpc>
              <a:spcBef>
                <a:spcPts val="0"/>
              </a:spcBef>
              <a:spcAft>
                <a:spcPts val="0"/>
              </a:spcAft>
              <a:buClr>
                <a:srgbClr val="FFFFFF"/>
              </a:buClr>
              <a:buSzPts val="1400"/>
              <a:buFont typeface="Open Sans"/>
              <a:buChar char="●"/>
            </a:pPr>
            <a:r>
              <a:rPr b="0" i="0" lang="en-US" sz="1400" u="none" cap="none" strike="noStrike">
                <a:solidFill>
                  <a:srgbClr val="FFFFFF"/>
                </a:solidFill>
                <a:latin typeface="Open Sans"/>
                <a:ea typeface="Open Sans"/>
                <a:cs typeface="Open Sans"/>
                <a:sym typeface="Open Sans"/>
              </a:rPr>
              <a:t>Doesn’t support the new methods of improving learning (such as social learning) which are more reflective of how people actually learn</a:t>
            </a:r>
            <a:endParaRPr b="0" i="0" sz="1400" u="none" cap="none" strike="noStrike">
              <a:solidFill>
                <a:srgbClr val="000000"/>
              </a:solidFill>
              <a:latin typeface="Open Sans"/>
              <a:ea typeface="Open Sans"/>
              <a:cs typeface="Open Sans"/>
              <a:sym typeface="Open Sans"/>
            </a:endParaRPr>
          </a:p>
          <a:p>
            <a:pPr indent="0" lvl="0" marL="0" marR="0" rtl="0" algn="l">
              <a:lnSpc>
                <a:spcPct val="100000"/>
              </a:lnSpc>
              <a:spcBef>
                <a:spcPts val="800"/>
              </a:spcBef>
              <a:spcAft>
                <a:spcPts val="0"/>
              </a:spcAft>
              <a:buClr>
                <a:srgbClr val="000000"/>
              </a:buClr>
              <a:buSzPts val="3000"/>
              <a:buFont typeface="Arial"/>
              <a:buNone/>
            </a:pPr>
            <a:r>
              <a:t/>
            </a:r>
            <a:endParaRPr b="0" i="0" sz="3000" u="none" cap="none" strike="noStrike">
              <a:solidFill>
                <a:srgbClr val="FFFFFF"/>
              </a:solidFill>
              <a:latin typeface="Arial"/>
              <a:ea typeface="Arial"/>
              <a:cs typeface="Arial"/>
              <a:sym typeface="Arial"/>
            </a:endParaRPr>
          </a:p>
        </p:txBody>
      </p:sp>
      <p:sp>
        <p:nvSpPr>
          <p:cNvPr id="101" name="Google Shape;101;p20"/>
          <p:cNvSpPr txBox="1"/>
          <p:nvPr/>
        </p:nvSpPr>
        <p:spPr>
          <a:xfrm>
            <a:off x="165450" y="394325"/>
            <a:ext cx="8902200" cy="17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600"/>
              <a:buFont typeface="Open Sans"/>
              <a:buNone/>
            </a:pPr>
            <a:r>
              <a:rPr b="1" i="0" lang="en-US" sz="3200" u="none" cap="none" strike="noStrike">
                <a:solidFill>
                  <a:srgbClr val="FFFFFF"/>
                </a:solidFill>
                <a:latin typeface="Open Sans"/>
                <a:ea typeface="Open Sans"/>
                <a:cs typeface="Open Sans"/>
                <a:sym typeface="Open Sans"/>
              </a:rPr>
              <a:t>Our existing learning solution is failing us</a:t>
            </a:r>
            <a:r>
              <a:rPr b="0" i="0" lang="en-US" sz="3200" u="none" cap="none" strike="noStrike">
                <a:solidFill>
                  <a:srgbClr val="FFFFFF"/>
                </a:solidFill>
                <a:latin typeface="Open Sans"/>
                <a:ea typeface="Open Sans"/>
                <a:cs typeface="Open Sans"/>
                <a:sym typeface="Open Sans"/>
              </a:rPr>
              <a:t> </a:t>
            </a:r>
            <a:endParaRPr b="0" i="0" sz="3200" u="none" cap="none" strike="noStrike">
              <a:solidFill>
                <a:srgbClr val="000000"/>
              </a:solidFill>
              <a:latin typeface="Arial"/>
              <a:ea typeface="Arial"/>
              <a:cs typeface="Arial"/>
              <a:sym typeface="Arial"/>
            </a:endParaRPr>
          </a:p>
        </p:txBody>
      </p:sp>
      <p:pic>
        <p:nvPicPr>
          <p:cNvPr id="102" name="Google Shape;102;p20"/>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1"/>
          <p:cNvSpPr/>
          <p:nvPr/>
        </p:nvSpPr>
        <p:spPr>
          <a:xfrm>
            <a:off x="0" y="0"/>
            <a:ext cx="9144000" cy="5143500"/>
          </a:xfrm>
          <a:prstGeom prst="rect">
            <a:avLst/>
          </a:prstGeom>
          <a:solidFill>
            <a:srgbClr val="0465A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F3F3F3"/>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F3F3F3"/>
              </a:solidFill>
              <a:latin typeface="Open Sans"/>
              <a:ea typeface="Open Sans"/>
              <a:cs typeface="Open Sans"/>
              <a:sym typeface="Open Sans"/>
            </a:endParaRPr>
          </a:p>
          <a:p>
            <a:pPr indent="0" lvl="0" marL="0" marR="0" rtl="0" algn="ctr">
              <a:lnSpc>
                <a:spcPct val="115000"/>
              </a:lnSpc>
              <a:spcBef>
                <a:spcPts val="0"/>
              </a:spcBef>
              <a:spcAft>
                <a:spcPts val="0"/>
              </a:spcAft>
              <a:buClr>
                <a:srgbClr val="F3F3F3"/>
              </a:buClr>
              <a:buSzPts val="3000"/>
              <a:buFont typeface="Open Sans"/>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F3F3F3"/>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F3F3F3"/>
              </a:solidFill>
              <a:latin typeface="Open Sans"/>
              <a:ea typeface="Open Sans"/>
              <a:cs typeface="Open Sans"/>
              <a:sym typeface="Open Sans"/>
            </a:endParaRPr>
          </a:p>
        </p:txBody>
      </p:sp>
      <p:sp>
        <p:nvSpPr>
          <p:cNvPr id="109" name="Google Shape;109;p21"/>
          <p:cNvSpPr/>
          <p:nvPr/>
        </p:nvSpPr>
        <p:spPr>
          <a:xfrm>
            <a:off x="0" y="0"/>
            <a:ext cx="9144000" cy="5143500"/>
          </a:xfrm>
          <a:prstGeom prst="rect">
            <a:avLst/>
          </a:prstGeom>
          <a:gradFill>
            <a:gsLst>
              <a:gs pos="0">
                <a:srgbClr val="0062AD">
                  <a:alpha val="60000"/>
                </a:srgbClr>
              </a:gs>
              <a:gs pos="100000">
                <a:srgbClr val="5EBE5E">
                  <a:alpha val="60000"/>
                </a:srgbClr>
              </a:gs>
            </a:gsLst>
            <a:lin ang="18900732" scaled="0"/>
          </a:gradFill>
          <a:ln>
            <a:noFill/>
          </a:ln>
        </p:spPr>
        <p:txBody>
          <a:bodyPr anchorCtr="0" anchor="ctr" bIns="22850" lIns="45700" spcFirstLastPara="1" rIns="45700" wrap="square" tIns="22850">
            <a:noAutofit/>
          </a:bodyPr>
          <a:lstStyle/>
          <a:p>
            <a:pPr indent="0" lvl="0" marL="0" marR="0" rtl="0" algn="ctr">
              <a:lnSpc>
                <a:spcPct val="100000"/>
              </a:lnSpc>
              <a:spcBef>
                <a:spcPts val="0"/>
              </a:spcBef>
              <a:spcAft>
                <a:spcPts val="0"/>
              </a:spcAft>
              <a:buClr>
                <a:srgbClr val="F3F3F3"/>
              </a:buClr>
              <a:buSzPts val="3000"/>
              <a:buFont typeface="Open Sans"/>
              <a:buNone/>
            </a:pPr>
            <a:r>
              <a:rPr b="1" i="0" lang="en-US" sz="3000" u="none" cap="none" strike="noStrike">
                <a:solidFill>
                  <a:srgbClr val="F3F3F3"/>
                </a:solidFill>
                <a:latin typeface="Open Sans"/>
                <a:ea typeface="Open Sans"/>
                <a:cs typeface="Open Sans"/>
                <a:sym typeface="Open Sans"/>
              </a:rPr>
              <a:t>3 Key Drivers for Replacing our </a:t>
            </a:r>
            <a:br>
              <a:rPr b="1" i="0" lang="en-US" sz="3000" u="none" cap="none" strike="noStrike">
                <a:solidFill>
                  <a:srgbClr val="F3F3F3"/>
                </a:solidFill>
                <a:latin typeface="Open Sans"/>
                <a:ea typeface="Open Sans"/>
                <a:cs typeface="Open Sans"/>
                <a:sym typeface="Open Sans"/>
              </a:rPr>
            </a:br>
            <a:r>
              <a:rPr b="1" i="0" lang="en-US" sz="3000" u="none" cap="none" strike="noStrike">
                <a:solidFill>
                  <a:srgbClr val="F3F3F3"/>
                </a:solidFill>
                <a:latin typeface="Open Sans"/>
                <a:ea typeface="Open Sans"/>
                <a:cs typeface="Open Sans"/>
                <a:sym typeface="Open Sans"/>
              </a:rPr>
              <a:t>LMS with a Learning Platform</a:t>
            </a:r>
            <a:endParaRPr b="1"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000"/>
              <a:buFont typeface="Arial"/>
              <a:buNone/>
            </a:pPr>
            <a:r>
              <a:t/>
            </a:r>
            <a:endParaRPr b="0" i="0" sz="3000" u="none" cap="none" strike="noStrike">
              <a:solidFill>
                <a:srgbClr val="F3F3F3"/>
              </a:solidFill>
              <a:latin typeface="Open Sans"/>
              <a:ea typeface="Open Sans"/>
              <a:cs typeface="Open Sans"/>
              <a:sym typeface="Open Sans"/>
            </a:endParaRPr>
          </a:p>
          <a:p>
            <a:pPr indent="-419100" lvl="0" marL="457200" marR="0" rtl="0" algn="ctr">
              <a:lnSpc>
                <a:spcPct val="115000"/>
              </a:lnSpc>
              <a:spcBef>
                <a:spcPts val="0"/>
              </a:spcBef>
              <a:spcAft>
                <a:spcPts val="0"/>
              </a:spcAft>
              <a:buClr>
                <a:srgbClr val="F3F3F3"/>
              </a:buClr>
              <a:buSzPts val="3000"/>
              <a:buFont typeface="Open Sans"/>
              <a:buChar char="●"/>
            </a:pPr>
            <a:r>
              <a:rPr b="0" i="0" lang="en-US" sz="3000" u="none" cap="none" strike="noStrike">
                <a:solidFill>
                  <a:srgbClr val="F3F3F3"/>
                </a:solidFill>
                <a:latin typeface="Open Sans"/>
                <a:ea typeface="Open Sans"/>
                <a:cs typeface="Open Sans"/>
                <a:sym typeface="Open Sans"/>
              </a:rPr>
              <a:t>Revenue</a:t>
            </a:r>
            <a:endParaRPr b="0" i="0" sz="1400" u="none" cap="none" strike="noStrike">
              <a:solidFill>
                <a:schemeClr val="dk1"/>
              </a:solidFill>
              <a:latin typeface="Arial"/>
              <a:ea typeface="Arial"/>
              <a:cs typeface="Arial"/>
              <a:sym typeface="Arial"/>
            </a:endParaRPr>
          </a:p>
          <a:p>
            <a:pPr indent="-419100" lvl="0" marL="457200" marR="0" rtl="0" algn="ctr">
              <a:lnSpc>
                <a:spcPct val="115000"/>
              </a:lnSpc>
              <a:spcBef>
                <a:spcPts val="0"/>
              </a:spcBef>
              <a:spcAft>
                <a:spcPts val="0"/>
              </a:spcAft>
              <a:buClr>
                <a:srgbClr val="F3F3F3"/>
              </a:buClr>
              <a:buSzPts val="3000"/>
              <a:buFont typeface="Open Sans"/>
              <a:buChar char="●"/>
            </a:pPr>
            <a:r>
              <a:rPr b="0" i="0" lang="en-US" sz="3000" u="none" cap="none" strike="noStrike">
                <a:solidFill>
                  <a:srgbClr val="F3F3F3"/>
                </a:solidFill>
                <a:latin typeface="Open Sans"/>
                <a:ea typeface="Open Sans"/>
                <a:cs typeface="Open Sans"/>
                <a:sym typeface="Open Sans"/>
              </a:rPr>
              <a:t>Employee Retention and Growth</a:t>
            </a:r>
            <a:endParaRPr b="0" i="0" sz="1400" u="none" cap="none" strike="noStrike">
              <a:solidFill>
                <a:schemeClr val="dk1"/>
              </a:solidFill>
              <a:latin typeface="Arial"/>
              <a:ea typeface="Arial"/>
              <a:cs typeface="Arial"/>
              <a:sym typeface="Arial"/>
            </a:endParaRPr>
          </a:p>
          <a:p>
            <a:pPr indent="-419100" lvl="0" marL="457200" marR="0" rtl="0" algn="ctr">
              <a:lnSpc>
                <a:spcPct val="115000"/>
              </a:lnSpc>
              <a:spcBef>
                <a:spcPts val="0"/>
              </a:spcBef>
              <a:spcAft>
                <a:spcPts val="0"/>
              </a:spcAft>
              <a:buClr>
                <a:srgbClr val="F3F3F3"/>
              </a:buClr>
              <a:buSzPts val="3000"/>
              <a:buFont typeface="Open Sans"/>
              <a:buChar char="●"/>
            </a:pPr>
            <a:r>
              <a:rPr b="0" i="0" lang="en-US" sz="3000" u="none" cap="none" strike="noStrike">
                <a:solidFill>
                  <a:srgbClr val="F3F3F3"/>
                </a:solidFill>
                <a:latin typeface="Open Sans"/>
                <a:ea typeface="Open Sans"/>
                <a:cs typeface="Open Sans"/>
                <a:sym typeface="Open Sans"/>
              </a:rPr>
              <a:t>Brand Value</a:t>
            </a:r>
            <a:endParaRPr b="0" i="0" sz="1800" u="none" cap="none" strike="noStrike">
              <a:solidFill>
                <a:srgbClr val="FFFFFF"/>
              </a:solidFill>
              <a:latin typeface="Open Sans"/>
              <a:ea typeface="Open Sans"/>
              <a:cs typeface="Open Sans"/>
              <a:sym typeface="Open Sans"/>
            </a:endParaRPr>
          </a:p>
        </p:txBody>
      </p:sp>
      <p:pic>
        <p:nvPicPr>
          <p:cNvPr id="110" name="Google Shape;110;p21"/>
          <p:cNvPicPr preferRelativeResize="0"/>
          <p:nvPr/>
        </p:nvPicPr>
        <p:blipFill rotWithShape="1">
          <a:blip r:embed="rId3">
            <a:alphaModFix/>
          </a:blip>
          <a:srcRect b="0" l="0" r="0" t="0"/>
          <a:stretch/>
        </p:blipFill>
        <p:spPr>
          <a:xfrm>
            <a:off x="314875" y="4615969"/>
            <a:ext cx="944204" cy="3436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22"/>
          <p:cNvSpPr txBox="1"/>
          <p:nvPr/>
        </p:nvSpPr>
        <p:spPr>
          <a:xfrm>
            <a:off x="1742050" y="345506"/>
            <a:ext cx="5543100" cy="856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US" sz="3000" u="none" cap="none" strike="noStrike">
                <a:solidFill>
                  <a:srgbClr val="0465AC"/>
                </a:solidFill>
                <a:latin typeface="Open Sans"/>
                <a:ea typeface="Open Sans"/>
                <a:cs typeface="Open Sans"/>
                <a:sym typeface="Open Sans"/>
              </a:rPr>
              <a:t>Impact: Revenue</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22"/>
          <p:cNvSpPr txBox="1"/>
          <p:nvPr/>
        </p:nvSpPr>
        <p:spPr>
          <a:xfrm>
            <a:off x="4073525" y="1640175"/>
            <a:ext cx="4684500" cy="25683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Get new employees up to speed faster so they are more productive in less time</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Onboard partners and resellers to improve their ability to sell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1000"/>
              </a:spcBef>
              <a:spcAft>
                <a:spcPts val="0"/>
              </a:spcAft>
              <a:buClr>
                <a:srgbClr val="434343"/>
              </a:buClr>
              <a:buSzPts val="1800"/>
              <a:buFont typeface="Open Sans"/>
              <a:buChar char="●"/>
            </a:pPr>
            <a:r>
              <a:rPr b="0" i="0" lang="en-US" sz="1800" u="none" cap="none" strike="noStrike">
                <a:solidFill>
                  <a:srgbClr val="434343"/>
                </a:solidFill>
                <a:latin typeface="Open Sans"/>
                <a:ea typeface="Open Sans"/>
                <a:cs typeface="Open Sans"/>
                <a:sym typeface="Open Sans"/>
              </a:rPr>
              <a:t>Retain customers by ensuring they use our products and services effectively </a:t>
            </a:r>
            <a:endParaRPr b="0" i="0" sz="1800" u="none" cap="none" strike="noStrike">
              <a:solidFill>
                <a:srgbClr val="000000"/>
              </a:solidFill>
              <a:latin typeface="Arial"/>
              <a:ea typeface="Arial"/>
              <a:cs typeface="Arial"/>
              <a:sym typeface="Arial"/>
            </a:endParaRPr>
          </a:p>
        </p:txBody>
      </p:sp>
      <p:pic>
        <p:nvPicPr>
          <p:cNvPr id="118" name="Google Shape;118;p22"/>
          <p:cNvPicPr preferRelativeResize="0"/>
          <p:nvPr/>
        </p:nvPicPr>
        <p:blipFill rotWithShape="1">
          <a:blip r:embed="rId3">
            <a:alphaModFix/>
          </a:blip>
          <a:srcRect b="0" l="0" r="0" t="0"/>
          <a:stretch/>
        </p:blipFill>
        <p:spPr>
          <a:xfrm>
            <a:off x="254275" y="4615975"/>
            <a:ext cx="1065393" cy="343675"/>
          </a:xfrm>
          <a:prstGeom prst="rect">
            <a:avLst/>
          </a:prstGeom>
          <a:noFill/>
          <a:ln>
            <a:noFill/>
          </a:ln>
        </p:spPr>
      </p:pic>
      <p:sp>
        <p:nvSpPr>
          <p:cNvPr id="119" name="Google Shape;119;p22"/>
          <p:cNvSpPr/>
          <p:nvPr/>
        </p:nvSpPr>
        <p:spPr>
          <a:xfrm>
            <a:off x="1094295" y="1791275"/>
            <a:ext cx="2041200" cy="1987800"/>
          </a:xfrm>
          <a:prstGeom prst="ellipse">
            <a:avLst/>
          </a:prstGeom>
          <a:solidFill>
            <a:srgbClr val="0465AC"/>
          </a:solidFill>
          <a:ln cap="flat" cmpd="sng" w="12700">
            <a:solidFill>
              <a:srgbClr val="FFFFFF"/>
            </a:solidFill>
            <a:prstDash val="solid"/>
            <a:miter lim="8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Open Sans"/>
              <a:ea typeface="Open Sans"/>
              <a:cs typeface="Open Sans"/>
              <a:sym typeface="Open Sans"/>
            </a:endParaRPr>
          </a:p>
        </p:txBody>
      </p:sp>
      <p:sp>
        <p:nvSpPr>
          <p:cNvPr id="120" name="Google Shape;120;p22"/>
          <p:cNvSpPr/>
          <p:nvPr/>
        </p:nvSpPr>
        <p:spPr>
          <a:xfrm>
            <a:off x="1738251" y="2388872"/>
            <a:ext cx="753300" cy="792600"/>
          </a:xfrm>
          <a:custGeom>
            <a:rect b="b" l="l" r="r" t="t"/>
            <a:pathLst>
              <a:path extrusionOk="0" h="120000" w="12000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6383" y="75444"/>
                </a:moveTo>
                <a:cubicBezTo>
                  <a:pt x="65005" y="76577"/>
                  <a:pt x="63744" y="77227"/>
                  <a:pt x="61583" y="77394"/>
                </a:cubicBezTo>
                <a:lnTo>
                  <a:pt x="61583" y="62994"/>
                </a:lnTo>
                <a:cubicBezTo>
                  <a:pt x="62505" y="63238"/>
                  <a:pt x="62894" y="63527"/>
                  <a:pt x="63772" y="63855"/>
                </a:cubicBezTo>
                <a:cubicBezTo>
                  <a:pt x="64655" y="64188"/>
                  <a:pt x="65444" y="64622"/>
                  <a:pt x="66144" y="65155"/>
                </a:cubicBezTo>
                <a:cubicBezTo>
                  <a:pt x="66844" y="65688"/>
                  <a:pt x="67405" y="66350"/>
                  <a:pt x="67822" y="67133"/>
                </a:cubicBezTo>
                <a:cubicBezTo>
                  <a:pt x="68244" y="67916"/>
                  <a:pt x="68455" y="68883"/>
                  <a:pt x="68455" y="70038"/>
                </a:cubicBezTo>
                <a:cubicBezTo>
                  <a:pt x="68455" y="72511"/>
                  <a:pt x="67766" y="74311"/>
                  <a:pt x="66383" y="75444"/>
                </a:cubicBezTo>
                <a:moveTo>
                  <a:pt x="57983" y="54650"/>
                </a:moveTo>
                <a:cubicBezTo>
                  <a:pt x="57144" y="54444"/>
                  <a:pt x="56822" y="54183"/>
                  <a:pt x="56005" y="53877"/>
                </a:cubicBezTo>
                <a:cubicBezTo>
                  <a:pt x="55183" y="53566"/>
                  <a:pt x="54461" y="53166"/>
                  <a:pt x="53844" y="52672"/>
                </a:cubicBezTo>
                <a:cubicBezTo>
                  <a:pt x="53227" y="52177"/>
                  <a:pt x="52716" y="51583"/>
                  <a:pt x="52316" y="50883"/>
                </a:cubicBezTo>
                <a:cubicBezTo>
                  <a:pt x="51916" y="50177"/>
                  <a:pt x="51716" y="49333"/>
                  <a:pt x="51716" y="48344"/>
                </a:cubicBezTo>
                <a:cubicBezTo>
                  <a:pt x="51716" y="46161"/>
                  <a:pt x="52305" y="44611"/>
                  <a:pt x="53483" y="43677"/>
                </a:cubicBezTo>
                <a:cubicBezTo>
                  <a:pt x="54661" y="42755"/>
                  <a:pt x="55822" y="42288"/>
                  <a:pt x="57983" y="42288"/>
                </a:cubicBezTo>
                <a:cubicBezTo>
                  <a:pt x="57983" y="42288"/>
                  <a:pt x="57983" y="54650"/>
                  <a:pt x="57983" y="54650"/>
                </a:cubicBezTo>
                <a:close/>
                <a:moveTo>
                  <a:pt x="70916" y="59594"/>
                </a:moveTo>
                <a:cubicBezTo>
                  <a:pt x="69594" y="58566"/>
                  <a:pt x="68072" y="57722"/>
                  <a:pt x="66355" y="57061"/>
                </a:cubicBezTo>
                <a:cubicBezTo>
                  <a:pt x="64633" y="56405"/>
                  <a:pt x="63388" y="55827"/>
                  <a:pt x="61583" y="55327"/>
                </a:cubicBezTo>
                <a:lnTo>
                  <a:pt x="61583" y="42288"/>
                </a:lnTo>
                <a:cubicBezTo>
                  <a:pt x="63744" y="42288"/>
                  <a:pt x="64805" y="42850"/>
                  <a:pt x="65783" y="43961"/>
                </a:cubicBezTo>
                <a:cubicBezTo>
                  <a:pt x="66761" y="45072"/>
                  <a:pt x="67294" y="46677"/>
                  <a:pt x="67372" y="48783"/>
                </a:cubicBezTo>
                <a:lnTo>
                  <a:pt x="74216" y="48783"/>
                </a:lnTo>
                <a:cubicBezTo>
                  <a:pt x="74216" y="46761"/>
                  <a:pt x="73861" y="44988"/>
                  <a:pt x="73166" y="43466"/>
                </a:cubicBezTo>
                <a:cubicBezTo>
                  <a:pt x="72461" y="41944"/>
                  <a:pt x="71527" y="40683"/>
                  <a:pt x="70344" y="39694"/>
                </a:cubicBezTo>
                <a:cubicBezTo>
                  <a:pt x="69161" y="38705"/>
                  <a:pt x="67777" y="37961"/>
                  <a:pt x="66172" y="37466"/>
                </a:cubicBezTo>
                <a:cubicBezTo>
                  <a:pt x="64572" y="36977"/>
                  <a:pt x="63388" y="36727"/>
                  <a:pt x="61583" y="36727"/>
                </a:cubicBezTo>
                <a:lnTo>
                  <a:pt x="61583" y="32672"/>
                </a:lnTo>
                <a:lnTo>
                  <a:pt x="57983" y="32672"/>
                </a:lnTo>
                <a:lnTo>
                  <a:pt x="57983" y="36727"/>
                </a:lnTo>
                <a:cubicBezTo>
                  <a:pt x="56183" y="36727"/>
                  <a:pt x="54972" y="36994"/>
                  <a:pt x="53333" y="37533"/>
                </a:cubicBezTo>
                <a:cubicBezTo>
                  <a:pt x="51694" y="38066"/>
                  <a:pt x="50244" y="38838"/>
                  <a:pt x="48983" y="39850"/>
                </a:cubicBezTo>
                <a:cubicBezTo>
                  <a:pt x="47722" y="40861"/>
                  <a:pt x="46722" y="42116"/>
                  <a:pt x="45983" y="43622"/>
                </a:cubicBezTo>
                <a:cubicBezTo>
                  <a:pt x="45244" y="45122"/>
                  <a:pt x="44872" y="46866"/>
                  <a:pt x="44872" y="48838"/>
                </a:cubicBezTo>
                <a:cubicBezTo>
                  <a:pt x="44872" y="51105"/>
                  <a:pt x="45277" y="53005"/>
                  <a:pt x="46072" y="54527"/>
                </a:cubicBezTo>
                <a:cubicBezTo>
                  <a:pt x="46877" y="56050"/>
                  <a:pt x="47922" y="57316"/>
                  <a:pt x="49222" y="58327"/>
                </a:cubicBezTo>
                <a:cubicBezTo>
                  <a:pt x="50522" y="59338"/>
                  <a:pt x="51983" y="60161"/>
                  <a:pt x="53605" y="60800"/>
                </a:cubicBezTo>
                <a:cubicBezTo>
                  <a:pt x="55222" y="61438"/>
                  <a:pt x="56344" y="61983"/>
                  <a:pt x="57983" y="62438"/>
                </a:cubicBezTo>
                <a:lnTo>
                  <a:pt x="57983" y="77394"/>
                </a:lnTo>
                <a:cubicBezTo>
                  <a:pt x="55222" y="77311"/>
                  <a:pt x="53755" y="76488"/>
                  <a:pt x="52555" y="74922"/>
                </a:cubicBezTo>
                <a:cubicBezTo>
                  <a:pt x="51355" y="73355"/>
                  <a:pt x="50772" y="71211"/>
                  <a:pt x="50816" y="68494"/>
                </a:cubicBezTo>
                <a:lnTo>
                  <a:pt x="43972" y="68494"/>
                </a:lnTo>
                <a:cubicBezTo>
                  <a:pt x="43933" y="70800"/>
                  <a:pt x="44261" y="72838"/>
                  <a:pt x="44966" y="74611"/>
                </a:cubicBezTo>
                <a:cubicBezTo>
                  <a:pt x="45666" y="76383"/>
                  <a:pt x="46650" y="77877"/>
                  <a:pt x="47933" y="79088"/>
                </a:cubicBezTo>
                <a:cubicBezTo>
                  <a:pt x="49211" y="80305"/>
                  <a:pt x="50755" y="81244"/>
                  <a:pt x="52555" y="81905"/>
                </a:cubicBezTo>
                <a:cubicBezTo>
                  <a:pt x="54355" y="82561"/>
                  <a:pt x="55822" y="82911"/>
                  <a:pt x="57983" y="82955"/>
                </a:cubicBezTo>
                <a:lnTo>
                  <a:pt x="57983" y="87177"/>
                </a:lnTo>
                <a:lnTo>
                  <a:pt x="61583" y="87177"/>
                </a:lnTo>
                <a:lnTo>
                  <a:pt x="61583" y="82955"/>
                </a:lnTo>
                <a:cubicBezTo>
                  <a:pt x="63588" y="82872"/>
                  <a:pt x="64933" y="82533"/>
                  <a:pt x="66655" y="81933"/>
                </a:cubicBezTo>
                <a:cubicBezTo>
                  <a:pt x="68372" y="81338"/>
                  <a:pt x="69877" y="80472"/>
                  <a:pt x="71155" y="79338"/>
                </a:cubicBezTo>
                <a:cubicBezTo>
                  <a:pt x="72433" y="78205"/>
                  <a:pt x="73444" y="76783"/>
                  <a:pt x="74183" y="75072"/>
                </a:cubicBezTo>
                <a:cubicBezTo>
                  <a:pt x="74922" y="73366"/>
                  <a:pt x="75294" y="71355"/>
                  <a:pt x="75294" y="69050"/>
                </a:cubicBezTo>
                <a:cubicBezTo>
                  <a:pt x="75294" y="66822"/>
                  <a:pt x="74894" y="64950"/>
                  <a:pt x="74094" y="63427"/>
                </a:cubicBezTo>
                <a:cubicBezTo>
                  <a:pt x="73294" y="61900"/>
                  <a:pt x="72233" y="60622"/>
                  <a:pt x="70916" y="59594"/>
                </a:cubicBezTo>
              </a:path>
            </a:pathLst>
          </a:custGeom>
          <a:solidFill>
            <a:srgbClr val="FFFFFF"/>
          </a:solidFill>
          <a:ln>
            <a:noFill/>
          </a:ln>
        </p:spPr>
        <p:txBody>
          <a:bodyPr anchorCtr="0" anchor="ctr" bIns="19025" lIns="19025" spcFirstLastPara="1" rIns="19025" wrap="square" tIns="19025">
            <a:noAutofit/>
          </a:bodyPr>
          <a:lstStyle/>
          <a:p>
            <a:pPr indent="0" lvl="0" marL="0" marR="0" rtl="0" algn="l">
              <a:lnSpc>
                <a:spcPct val="100000"/>
              </a:lnSpc>
              <a:spcBef>
                <a:spcPts val="0"/>
              </a:spcBef>
              <a:spcAft>
                <a:spcPts val="0"/>
              </a:spcAft>
              <a:buClr>
                <a:srgbClr val="000000"/>
              </a:buClr>
              <a:buSzPts val="1502"/>
              <a:buFont typeface="Arial"/>
              <a:buNone/>
            </a:pPr>
            <a:r>
              <a:t/>
            </a:r>
            <a:endParaRPr b="0" i="0" sz="1502" u="none" cap="none" strike="noStrike">
              <a:solidFill>
                <a:srgbClr val="333333"/>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Docebo Scheme OK">
      <a:dk1>
        <a:srgbClr val="333333"/>
      </a:dk1>
      <a:lt1>
        <a:srgbClr val="FFFFFF"/>
      </a:lt1>
      <a:dk2>
        <a:srgbClr val="333333"/>
      </a:dk2>
      <a:lt2>
        <a:srgbClr val="FFFFFF"/>
      </a:lt2>
      <a:accent1>
        <a:srgbClr val="0465AC"/>
      </a:accent1>
      <a:accent2>
        <a:srgbClr val="003D6B"/>
      </a:accent2>
      <a:accent3>
        <a:srgbClr val="999999"/>
      </a:accent3>
      <a:accent4>
        <a:srgbClr val="333333"/>
      </a:accent4>
      <a:accent5>
        <a:srgbClr val="0465AC"/>
      </a:accent5>
      <a:accent6>
        <a:srgbClr val="5EBE5E"/>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